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uli Heavy" charset="1" panose="00000A00000000000000"/>
      <p:regular r:id="rId23"/>
    </p:embeddedFont>
    <p:embeddedFont>
      <p:font typeface="TT Interphases Bold" charset="1" panose="02000803060000020004"/>
      <p:regular r:id="rId24"/>
    </p:embeddedFont>
    <p:embeddedFont>
      <p:font typeface="TT Interphases" charset="1" panose="02000503020000020004"/>
      <p:regular r:id="rId25"/>
    </p:embeddedFont>
    <p:embeddedFont>
      <p:font typeface="Muli" charset="1" panose="00000500000000000000"/>
      <p:regular r:id="rId26"/>
    </p:embeddedFont>
    <p:embeddedFont>
      <p:font typeface="Muli Ultra-Bold" charset="1" panose="00000900000000000000"/>
      <p:regular r:id="rId27"/>
    </p:embeddedFont>
    <p:embeddedFont>
      <p:font typeface="TT Interphases Bold Italics" charset="1" panose="020008030000000900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11480"/>
            <a:ext cx="18288000" cy="10698480"/>
          </a:xfrm>
          <a:custGeom>
            <a:avLst/>
            <a:gdLst/>
            <a:ahLst/>
            <a:cxnLst/>
            <a:rect r="r" b="b" t="t" l="l"/>
            <a:pathLst>
              <a:path h="10698480" w="18288000">
                <a:moveTo>
                  <a:pt x="0" y="0"/>
                </a:moveTo>
                <a:lnTo>
                  <a:pt x="18288000" y="0"/>
                </a:lnTo>
                <a:lnTo>
                  <a:pt x="18288000" y="10698480"/>
                </a:lnTo>
                <a:lnTo>
                  <a:pt x="0" y="10698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376901">
            <a:off x="6025872" y="-1562825"/>
            <a:ext cx="13552631" cy="21642251"/>
            <a:chOff x="0" y="0"/>
            <a:chExt cx="3569417" cy="57000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9417" cy="5700017"/>
            </a:xfrm>
            <a:custGeom>
              <a:avLst/>
              <a:gdLst/>
              <a:ahLst/>
              <a:cxnLst/>
              <a:rect r="r" b="b" t="t" l="l"/>
              <a:pathLst>
                <a:path h="5700017" w="3569417">
                  <a:moveTo>
                    <a:pt x="0" y="0"/>
                  </a:moveTo>
                  <a:lnTo>
                    <a:pt x="3569417" y="0"/>
                  </a:lnTo>
                  <a:lnTo>
                    <a:pt x="3569417" y="5700017"/>
                  </a:lnTo>
                  <a:lnTo>
                    <a:pt x="0" y="5700017"/>
                  </a:ln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569417" cy="5738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89205" y="7388280"/>
            <a:ext cx="2745202" cy="527075"/>
            <a:chOff x="0" y="0"/>
            <a:chExt cx="2116682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6682" cy="406400"/>
            </a:xfrm>
            <a:custGeom>
              <a:avLst/>
              <a:gdLst/>
              <a:ahLst/>
              <a:cxnLst/>
              <a:rect r="r" b="b" t="t" l="l"/>
              <a:pathLst>
                <a:path h="406400" w="2116682">
                  <a:moveTo>
                    <a:pt x="1913482" y="0"/>
                  </a:moveTo>
                  <a:cubicBezTo>
                    <a:pt x="2025706" y="0"/>
                    <a:pt x="2116682" y="90976"/>
                    <a:pt x="2116682" y="203200"/>
                  </a:cubicBezTo>
                  <a:cubicBezTo>
                    <a:pt x="2116682" y="315424"/>
                    <a:pt x="2025706" y="406400"/>
                    <a:pt x="191348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1668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303237" y="1845815"/>
            <a:ext cx="1681525" cy="1791444"/>
          </a:xfrm>
          <a:custGeom>
            <a:avLst/>
            <a:gdLst/>
            <a:ahLst/>
            <a:cxnLst/>
            <a:rect r="r" b="b" t="t" l="l"/>
            <a:pathLst>
              <a:path h="1791444" w="1681525">
                <a:moveTo>
                  <a:pt x="0" y="0"/>
                </a:moveTo>
                <a:lnTo>
                  <a:pt x="1681526" y="0"/>
                </a:lnTo>
                <a:lnTo>
                  <a:pt x="1681526" y="1791444"/>
                </a:lnTo>
                <a:lnTo>
                  <a:pt x="0" y="1791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95769" y="3915744"/>
            <a:ext cx="11896462" cy="2398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69"/>
              </a:lnSpc>
            </a:pPr>
            <a:r>
              <a:rPr lang="en-US" b="true" sz="15378" spc="292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97382" y="7463175"/>
            <a:ext cx="2328849" cy="33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31"/>
              </a:lnSpc>
              <a:spcBef>
                <a:spcPct val="0"/>
              </a:spcBef>
            </a:pPr>
            <a:r>
              <a:rPr lang="en-US" b="true" sz="2022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JUAN BAUTISTA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30713" y="6078704"/>
            <a:ext cx="7491186" cy="77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4519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TRANSPORTE B2B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4" r="-1724" b="-2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87945" y="5268423"/>
            <a:ext cx="20389594" cy="12749159"/>
            <a:chOff x="0" y="0"/>
            <a:chExt cx="5370099" cy="3357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099" cy="3357803"/>
            </a:xfrm>
            <a:custGeom>
              <a:avLst/>
              <a:gdLst/>
              <a:ahLst/>
              <a:cxnLst/>
              <a:rect r="r" b="b" t="t" l="l"/>
              <a:pathLst>
                <a:path h="3357803" w="5370099">
                  <a:moveTo>
                    <a:pt x="0" y="0"/>
                  </a:moveTo>
                  <a:lnTo>
                    <a:pt x="5370099" y="0"/>
                  </a:lnTo>
                  <a:lnTo>
                    <a:pt x="5370099" y="3357803"/>
                  </a:lnTo>
                  <a:lnTo>
                    <a:pt x="0" y="33578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70099" cy="339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2354" y="5958237"/>
            <a:ext cx="16376228" cy="3989877"/>
          </a:xfrm>
          <a:custGeom>
            <a:avLst/>
            <a:gdLst/>
            <a:ahLst/>
            <a:cxnLst/>
            <a:rect r="r" b="b" t="t" l="l"/>
            <a:pathLst>
              <a:path h="3989877" w="16376228">
                <a:moveTo>
                  <a:pt x="0" y="0"/>
                </a:moveTo>
                <a:lnTo>
                  <a:pt x="16376228" y="0"/>
                </a:lnTo>
                <a:lnTo>
                  <a:pt x="16376228" y="3989877"/>
                </a:lnTo>
                <a:lnTo>
                  <a:pt x="0" y="3989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2354" y="668804"/>
            <a:ext cx="10962976" cy="11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FACTORES CLAVE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7800" y="2763685"/>
            <a:ext cx="17025338" cy="188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271" indent="-256135" lvl="1">
              <a:lnSpc>
                <a:spcPts val="3820"/>
              </a:lnSpc>
              <a:buFont typeface="Arial"/>
              <a:buChar char="•"/>
            </a:pPr>
            <a:r>
              <a:rPr lang="en-US" sz="2372" spc="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Este gráfico indica que el pollo congelado es el producto que demanda mayor capacidad logística y refrigeración, seguido de los huevos de aves, que requieren transporte cuidadoso.</a:t>
            </a:r>
          </a:p>
          <a:p>
            <a:pPr algn="l" marL="512271" indent="-256135" lvl="1">
              <a:lnSpc>
                <a:spcPts val="3820"/>
              </a:lnSpc>
              <a:buFont typeface="Arial"/>
              <a:buChar char="•"/>
            </a:pPr>
            <a:r>
              <a:rPr lang="en-US" sz="2372" spc="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Los productos para mascotas y el pescado congelado representan una menor carga logística, posiblemente siendo transportados con menor frecuencia o en cantidades menores.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56414"/>
            <a:ext cx="8187649" cy="30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2"/>
              </a:lnSpc>
              <a:spcBef>
                <a:spcPct val="0"/>
              </a:spcBef>
            </a:pPr>
            <a:r>
              <a:rPr lang="en-US" sz="2001" spc="38">
                <a:solidFill>
                  <a:srgbClr val="00183B"/>
                </a:solidFill>
                <a:latin typeface="Muli"/>
                <a:ea typeface="Muli"/>
                <a:cs typeface="Muli"/>
                <a:sym typeface="Muli"/>
              </a:rPr>
              <a:t>GRÁFICO 3,  MERCANCIA CON DATA DEPURADA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4" r="-1724" b="-2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87945" y="5305425"/>
            <a:ext cx="20389594" cy="12712157"/>
            <a:chOff x="0" y="0"/>
            <a:chExt cx="5370099" cy="33480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099" cy="3348058"/>
            </a:xfrm>
            <a:custGeom>
              <a:avLst/>
              <a:gdLst/>
              <a:ahLst/>
              <a:cxnLst/>
              <a:rect r="r" b="b" t="t" l="l"/>
              <a:pathLst>
                <a:path h="3348058" w="5370099">
                  <a:moveTo>
                    <a:pt x="0" y="0"/>
                  </a:moveTo>
                  <a:lnTo>
                    <a:pt x="5370099" y="0"/>
                  </a:lnTo>
                  <a:lnTo>
                    <a:pt x="5370099" y="3348058"/>
                  </a:lnTo>
                  <a:lnTo>
                    <a:pt x="0" y="33480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70099" cy="3386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02644" y="6061367"/>
            <a:ext cx="17585356" cy="3621671"/>
          </a:xfrm>
          <a:custGeom>
            <a:avLst/>
            <a:gdLst/>
            <a:ahLst/>
            <a:cxnLst/>
            <a:rect r="r" b="b" t="t" l="l"/>
            <a:pathLst>
              <a:path h="3621671" w="17585356">
                <a:moveTo>
                  <a:pt x="0" y="0"/>
                </a:moveTo>
                <a:lnTo>
                  <a:pt x="17585356" y="0"/>
                </a:lnTo>
                <a:lnTo>
                  <a:pt x="17585356" y="3621671"/>
                </a:lnTo>
                <a:lnTo>
                  <a:pt x="0" y="3621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402" r="0" b="-89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1963" y="600256"/>
            <a:ext cx="15736662" cy="11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TENDENCIA DE SERVICIOS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354" y="1860836"/>
            <a:ext cx="16186946" cy="297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8"/>
              </a:lnSpc>
            </a:pPr>
            <a:r>
              <a:rPr lang="en-US" sz="2141" spc="1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 gráfico muestra la evolución del volumen de servicios a lo largo de los meses del </a:t>
            </a:r>
            <a:r>
              <a:rPr lang="en-US" sz="2141" spc="19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2024</a:t>
            </a:r>
            <a:r>
              <a:rPr lang="en-US" sz="2141" spc="1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evidenciando fluctuaciones en la cantidad registrada.</a:t>
            </a:r>
          </a:p>
          <a:p>
            <a:pPr algn="l">
              <a:lnSpc>
                <a:spcPts val="3448"/>
              </a:lnSpc>
            </a:pPr>
            <a:r>
              <a:rPr lang="en-US" sz="2141" spc="19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Conclusión general:</a:t>
            </a:r>
          </a:p>
          <a:p>
            <a:pPr algn="l" marL="462376" indent="-231188" lvl="1">
              <a:lnSpc>
                <a:spcPts val="3448"/>
              </a:lnSpc>
              <a:buFont typeface="Arial"/>
              <a:buChar char="•"/>
            </a:pPr>
            <a:r>
              <a:rPr lang="en-US" sz="2141" spc="1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 volumen de servicios presenta dos picos importantes: uno en febrero y otro más fuerte en julio-agosto.</a:t>
            </a:r>
          </a:p>
          <a:p>
            <a:pPr algn="l" marL="462376" indent="-231188" lvl="1">
              <a:lnSpc>
                <a:spcPts val="3448"/>
              </a:lnSpc>
              <a:buFont typeface="Arial"/>
              <a:buChar char="•"/>
            </a:pPr>
            <a:r>
              <a:rPr lang="en-US" sz="2141" spc="1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segunda mitad del año muestra una tendencia de descenso continuo, lo que podría estar relacionado con factores estacionales, reducción de demanda o ajustes en la operación.</a:t>
            </a:r>
          </a:p>
          <a:p>
            <a:pPr algn="l" marL="462376" indent="-231188" lvl="1">
              <a:lnSpc>
                <a:spcPts val="3448"/>
              </a:lnSpc>
              <a:buFont typeface="Arial"/>
              <a:buChar char="•"/>
            </a:pPr>
            <a:r>
              <a:rPr lang="en-US" sz="2141" spc="1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Diciembre registra el menor volumen de servicios, posiblemente debido a cierres de actividades o disminución en la demanda.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2644" y="5733689"/>
            <a:ext cx="8187649" cy="30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2"/>
              </a:lnSpc>
              <a:spcBef>
                <a:spcPct val="0"/>
              </a:spcBef>
            </a:pPr>
            <a:r>
              <a:rPr lang="en-US" sz="2001" spc="38">
                <a:solidFill>
                  <a:srgbClr val="00183B"/>
                </a:solidFill>
                <a:latin typeface="Muli"/>
                <a:ea typeface="Muli"/>
                <a:cs typeface="Muli"/>
                <a:sym typeface="Muli"/>
              </a:rPr>
              <a:t>GRÁFICO 4,  TENDENCIA DEL VOLUMEN DE SERVICIOS EN 2024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1999"/>
          </a:blip>
          <a:stretch>
            <a:fillRect/>
          </a:stretch>
        </p:blipFill>
        <p:spPr>
          <a:xfrm rot="0">
            <a:off x="4448560" y="-1469571"/>
            <a:ext cx="17634857" cy="1322614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5400000">
            <a:off x="-3080056" y="1568078"/>
            <a:ext cx="11850027" cy="6845691"/>
            <a:chOff x="0" y="0"/>
            <a:chExt cx="3120995" cy="180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0995" cy="1802980"/>
            </a:xfrm>
            <a:custGeom>
              <a:avLst/>
              <a:gdLst/>
              <a:ahLst/>
              <a:cxnLst/>
              <a:rect r="r" b="b" t="t" l="l"/>
              <a:pathLst>
                <a:path h="1802980" w="3120995">
                  <a:moveTo>
                    <a:pt x="18293" y="0"/>
                  </a:moveTo>
                  <a:lnTo>
                    <a:pt x="3102702" y="0"/>
                  </a:lnTo>
                  <a:cubicBezTo>
                    <a:pt x="3107553" y="0"/>
                    <a:pt x="3112206" y="1927"/>
                    <a:pt x="3115637" y="5358"/>
                  </a:cubicBezTo>
                  <a:cubicBezTo>
                    <a:pt x="3119068" y="8789"/>
                    <a:pt x="3120995" y="13441"/>
                    <a:pt x="3120995" y="18293"/>
                  </a:cubicBezTo>
                  <a:lnTo>
                    <a:pt x="3120995" y="1784687"/>
                  </a:lnTo>
                  <a:cubicBezTo>
                    <a:pt x="3120995" y="1794790"/>
                    <a:pt x="3112805" y="1802980"/>
                    <a:pt x="3102702" y="1802980"/>
                  </a:cubicBezTo>
                  <a:lnTo>
                    <a:pt x="18293" y="1802980"/>
                  </a:lnTo>
                  <a:cubicBezTo>
                    <a:pt x="13441" y="1802980"/>
                    <a:pt x="8789" y="1801053"/>
                    <a:pt x="5358" y="1797622"/>
                  </a:cubicBezTo>
                  <a:cubicBezTo>
                    <a:pt x="1927" y="1794192"/>
                    <a:pt x="0" y="1789539"/>
                    <a:pt x="0" y="1784687"/>
                  </a:cubicBezTo>
                  <a:lnTo>
                    <a:pt x="0" y="18293"/>
                  </a:lnTo>
                  <a:cubicBezTo>
                    <a:pt x="0" y="8190"/>
                    <a:pt x="8190" y="0"/>
                    <a:pt x="18293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20995" cy="1841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6267804" cy="10287000"/>
          </a:xfrm>
          <a:custGeom>
            <a:avLst/>
            <a:gdLst/>
            <a:ahLst/>
            <a:cxnLst/>
            <a:rect r="r" b="b" t="t" l="l"/>
            <a:pathLst>
              <a:path h="10287000" w="6267804">
                <a:moveTo>
                  <a:pt x="0" y="0"/>
                </a:moveTo>
                <a:lnTo>
                  <a:pt x="6267804" y="0"/>
                </a:lnTo>
                <a:lnTo>
                  <a:pt x="62678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27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79562" y="5801659"/>
            <a:ext cx="4086998" cy="4218583"/>
          </a:xfrm>
          <a:custGeom>
            <a:avLst/>
            <a:gdLst/>
            <a:ahLst/>
            <a:cxnLst/>
            <a:rect r="r" b="b" t="t" l="l"/>
            <a:pathLst>
              <a:path h="4218583" w="4086998">
                <a:moveTo>
                  <a:pt x="0" y="0"/>
                </a:moveTo>
                <a:lnTo>
                  <a:pt x="4086999" y="0"/>
                </a:lnTo>
                <a:lnTo>
                  <a:pt x="4086999" y="4218583"/>
                </a:lnTo>
                <a:lnTo>
                  <a:pt x="0" y="4218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66" t="-83602" r="-117346" b="-41448"/>
            </a:stretch>
          </a:blipFill>
          <a:ln w="38100" cap="rnd">
            <a:solidFill>
              <a:srgbClr val="00407B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7515926" y="1009650"/>
            <a:ext cx="10298014" cy="180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7"/>
              </a:lnSpc>
            </a:pPr>
            <a:r>
              <a:rPr lang="en-US" b="true" sz="5788" spc="109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GEOCALIZACIÓN CON</a:t>
            </a:r>
          </a:p>
          <a:p>
            <a:pPr algn="ctr" marL="0" indent="0" lvl="0">
              <a:lnSpc>
                <a:spcPts val="7177"/>
              </a:lnSpc>
              <a:spcBef>
                <a:spcPct val="0"/>
              </a:spcBef>
            </a:pPr>
            <a:r>
              <a:rPr lang="en-US" b="true" sz="5788" spc="109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GEOPY PANDAS FOLIUM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79854" y="3011932"/>
            <a:ext cx="9179446" cy="62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b="true" sz="2600" spc="23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Mapa de Calor de los Viajes de Carga en Colombia</a:t>
            </a:r>
          </a:p>
          <a:p>
            <a:pPr algn="just">
              <a:lnSpc>
                <a:spcPts val="4186"/>
              </a:lnSpc>
            </a:pPr>
            <a:r>
              <a:rPr lang="en-US" sz="2600" spc="2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Este mapa de calor representa la concentración de viajes de transporte de carga en Colombia, basado en los datos del Registro Nacional de Despachos de Carga (RNDC).</a:t>
            </a:r>
          </a:p>
          <a:p>
            <a:pPr algn="just">
              <a:lnSpc>
                <a:spcPts val="4186"/>
              </a:lnSpc>
            </a:pPr>
          </a:p>
          <a:p>
            <a:pPr algn="just">
              <a:lnSpc>
                <a:spcPts val="4186"/>
              </a:lnSpc>
            </a:pPr>
            <a:r>
              <a:rPr lang="en-US" sz="2600" spc="2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 recopiló información sobre los viajes, identificando las ciudades de origen y destino. Luego, se obtuvo la ubicación geográfica de cada ciudad utilizando coordenadas de </a:t>
            </a:r>
            <a:r>
              <a:rPr lang="en-US" sz="2600" spc="2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OpenStreetMap</a:t>
            </a:r>
            <a:r>
              <a:rPr lang="en-US" sz="2600" spc="2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Con estos datos, se generó el mapa usando la librería F</a:t>
            </a:r>
            <a:r>
              <a:rPr lang="en-US" sz="2600" spc="2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olium</a:t>
            </a:r>
            <a:r>
              <a:rPr lang="en-US" sz="2600" spc="2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resaltando las zonas con mayor actividad de transporte.</a:t>
            </a:r>
          </a:p>
          <a:p>
            <a:pPr algn="just">
              <a:lnSpc>
                <a:spcPts val="418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384739" y="-5840763"/>
            <a:ext cx="11622994" cy="20829492"/>
            <a:chOff x="0" y="0"/>
            <a:chExt cx="3061200" cy="54859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61200" cy="5485957"/>
            </a:xfrm>
            <a:custGeom>
              <a:avLst/>
              <a:gdLst/>
              <a:ahLst/>
              <a:cxnLst/>
              <a:rect r="r" b="b" t="t" l="l"/>
              <a:pathLst>
                <a:path h="5485957" w="3061200">
                  <a:moveTo>
                    <a:pt x="18650" y="0"/>
                  </a:moveTo>
                  <a:lnTo>
                    <a:pt x="3042550" y="0"/>
                  </a:lnTo>
                  <a:cubicBezTo>
                    <a:pt x="3047496" y="0"/>
                    <a:pt x="3052240" y="1965"/>
                    <a:pt x="3055737" y="5463"/>
                  </a:cubicBezTo>
                  <a:cubicBezTo>
                    <a:pt x="3059235" y="8960"/>
                    <a:pt x="3061200" y="13704"/>
                    <a:pt x="3061200" y="18650"/>
                  </a:cubicBezTo>
                  <a:lnTo>
                    <a:pt x="3061200" y="5467307"/>
                  </a:lnTo>
                  <a:cubicBezTo>
                    <a:pt x="3061200" y="5477607"/>
                    <a:pt x="3052850" y="5485957"/>
                    <a:pt x="3042550" y="5485957"/>
                  </a:cubicBezTo>
                  <a:lnTo>
                    <a:pt x="18650" y="5485957"/>
                  </a:lnTo>
                  <a:cubicBezTo>
                    <a:pt x="8350" y="5485957"/>
                    <a:pt x="0" y="5477607"/>
                    <a:pt x="0" y="5467307"/>
                  </a:cubicBezTo>
                  <a:lnTo>
                    <a:pt x="0" y="18650"/>
                  </a:lnTo>
                  <a:cubicBezTo>
                    <a:pt x="0" y="13704"/>
                    <a:pt x="1965" y="8960"/>
                    <a:pt x="5463" y="5463"/>
                  </a:cubicBezTo>
                  <a:cubicBezTo>
                    <a:pt x="8960" y="1965"/>
                    <a:pt x="13704" y="0"/>
                    <a:pt x="18650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61200" cy="552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458889" y="3156176"/>
            <a:ext cx="7291150" cy="5856474"/>
          </a:xfrm>
          <a:custGeom>
            <a:avLst/>
            <a:gdLst/>
            <a:ahLst/>
            <a:cxnLst/>
            <a:rect r="r" b="b" t="t" l="l"/>
            <a:pathLst>
              <a:path h="5856474" w="7291150">
                <a:moveTo>
                  <a:pt x="0" y="0"/>
                </a:moveTo>
                <a:lnTo>
                  <a:pt x="7291150" y="0"/>
                </a:lnTo>
                <a:lnTo>
                  <a:pt x="7291150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76194" y="3130810"/>
            <a:ext cx="4698946" cy="5881841"/>
          </a:xfrm>
          <a:custGeom>
            <a:avLst/>
            <a:gdLst/>
            <a:ahLst/>
            <a:cxnLst/>
            <a:rect r="r" b="b" t="t" l="l"/>
            <a:pathLst>
              <a:path h="5881841" w="4698946">
                <a:moveTo>
                  <a:pt x="0" y="0"/>
                </a:moveTo>
                <a:lnTo>
                  <a:pt x="4698946" y="0"/>
                </a:lnTo>
                <a:lnTo>
                  <a:pt x="4698946" y="5881840"/>
                </a:lnTo>
                <a:lnTo>
                  <a:pt x="0" y="5881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2993" y="419410"/>
            <a:ext cx="14987696" cy="11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CLUSTERING CON K-MEANS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76194" y="2319866"/>
            <a:ext cx="4698946" cy="4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3"/>
              </a:lnSpc>
            </a:pPr>
            <a:r>
              <a:rPr lang="en-US" b="true" sz="2399" spc="2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Mapa con Clústers Geográficos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88239" y="2387305"/>
            <a:ext cx="4832450" cy="39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Gráfico de Dispersión de Clústers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31065"/>
            <a:ext cx="3602872" cy="558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96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 análisis de clústeres permite visualizar las principales zonas de demanda de transporte de carga en Colombia, ayudando a la toma de decisiones estratégicas para optimizar el flujo logístico y mejorar la eficiencia operativa.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519439" y="1628465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51413"/>
            <a:ext cx="8041525" cy="5206887"/>
          </a:xfrm>
          <a:custGeom>
            <a:avLst/>
            <a:gdLst/>
            <a:ahLst/>
            <a:cxnLst/>
            <a:rect r="r" b="b" t="t" l="l"/>
            <a:pathLst>
              <a:path h="5206887" w="8041525">
                <a:moveTo>
                  <a:pt x="0" y="0"/>
                </a:moveTo>
                <a:lnTo>
                  <a:pt x="8041525" y="0"/>
                </a:lnTo>
                <a:lnTo>
                  <a:pt x="8041525" y="5206887"/>
                </a:lnTo>
                <a:lnTo>
                  <a:pt x="0" y="5206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69887" y="4051413"/>
            <a:ext cx="8026031" cy="5206887"/>
          </a:xfrm>
          <a:custGeom>
            <a:avLst/>
            <a:gdLst/>
            <a:ahLst/>
            <a:cxnLst/>
            <a:rect r="r" b="b" t="t" l="l"/>
            <a:pathLst>
              <a:path h="5206887" w="8026031">
                <a:moveTo>
                  <a:pt x="0" y="0"/>
                </a:moveTo>
                <a:lnTo>
                  <a:pt x="8026031" y="0"/>
                </a:lnTo>
                <a:lnTo>
                  <a:pt x="8026031" y="5206887"/>
                </a:lnTo>
                <a:lnTo>
                  <a:pt x="0" y="5206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09144" y="-956499"/>
            <a:ext cx="14386365" cy="3086100"/>
            <a:chOff x="0" y="0"/>
            <a:chExt cx="378900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89002" cy="812800"/>
            </a:xfrm>
            <a:custGeom>
              <a:avLst/>
              <a:gdLst/>
              <a:ahLst/>
              <a:cxnLst/>
              <a:rect r="r" b="b" t="t" l="l"/>
              <a:pathLst>
                <a:path h="812800" w="3789002">
                  <a:moveTo>
                    <a:pt x="27445" y="0"/>
                  </a:moveTo>
                  <a:lnTo>
                    <a:pt x="3761556" y="0"/>
                  </a:lnTo>
                  <a:cubicBezTo>
                    <a:pt x="3776714" y="0"/>
                    <a:pt x="3789002" y="12288"/>
                    <a:pt x="3789002" y="27445"/>
                  </a:cubicBezTo>
                  <a:lnTo>
                    <a:pt x="3789002" y="785355"/>
                  </a:lnTo>
                  <a:cubicBezTo>
                    <a:pt x="3789002" y="800512"/>
                    <a:pt x="3776714" y="812800"/>
                    <a:pt x="3761556" y="812800"/>
                  </a:cubicBezTo>
                  <a:lnTo>
                    <a:pt x="27445" y="812800"/>
                  </a:lnTo>
                  <a:cubicBezTo>
                    <a:pt x="12288" y="812800"/>
                    <a:pt x="0" y="800512"/>
                    <a:pt x="0" y="785355"/>
                  </a:cubicBezTo>
                  <a:lnTo>
                    <a:pt x="0" y="27445"/>
                  </a:lnTo>
                  <a:cubicBezTo>
                    <a:pt x="0" y="12288"/>
                    <a:pt x="12288" y="0"/>
                    <a:pt x="27445" y="0"/>
                  </a:cubicBezTo>
                  <a:close/>
                </a:path>
              </a:pathLst>
            </a:custGeom>
            <a:solidFill>
              <a:srgbClr val="0040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8900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37589" y="2469758"/>
            <a:ext cx="7423747" cy="15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1999" spc="1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 modelo de K-Means parece segmentar bien los datos en diferentes categ</a:t>
            </a:r>
            <a:r>
              <a:rPr lang="en-US" sz="1999" spc="1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or</a:t>
            </a:r>
            <a:r>
              <a:rPr lang="en-US" sz="1999" spc="1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í</a:t>
            </a:r>
            <a:r>
              <a:rPr lang="en-US" sz="1999" spc="1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1999" spc="1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 de costos y órdenes. Esta información puede ayudar a mejorar estrategias comerciales o logísticas.</a:t>
            </a:r>
          </a:p>
          <a:p>
            <a:pPr algn="just">
              <a:lnSpc>
                <a:spcPts val="32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771029" y="2526908"/>
            <a:ext cx="742374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regresión lineal no parece ser un buen modelo predictivo para estos datos, ya que muestra una baja correlación entre valores reales y predichos. Se recomienda explorar otras técnicas de modelado o mejorar la selección de variables..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2993" y="419410"/>
            <a:ext cx="14987696" cy="11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CLUSTERING CON K-MEANS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8761" y="2660179"/>
            <a:ext cx="10069219" cy="6230329"/>
          </a:xfrm>
          <a:custGeom>
            <a:avLst/>
            <a:gdLst/>
            <a:ahLst/>
            <a:cxnLst/>
            <a:rect r="r" b="b" t="t" l="l"/>
            <a:pathLst>
              <a:path h="6230329" w="10069219">
                <a:moveTo>
                  <a:pt x="0" y="0"/>
                </a:moveTo>
                <a:lnTo>
                  <a:pt x="10069219" y="0"/>
                </a:lnTo>
                <a:lnTo>
                  <a:pt x="10069219" y="6230330"/>
                </a:lnTo>
                <a:lnTo>
                  <a:pt x="0" y="6230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8005" y="2895387"/>
            <a:ext cx="5828433" cy="573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 l</a:t>
            </a:r>
            <a:r>
              <a:rPr lang="en-US" sz="24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tendencia continúa, se espera una reducción en la demanda de transporte de carga en los próximos meses.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Puede ser necesario investigar factores externos que estén afectando la cantidad de solicitudes (temporada baja, cambios en la economía, competencia, etc.).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 recomienda analizar estrategias para contrarrestar la disminución, como la optimización de rutas, diversificación de servicios o nuevas estrategias comerciales.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48005" y="-980669"/>
            <a:ext cx="15361302" cy="3086100"/>
            <a:chOff x="0" y="0"/>
            <a:chExt cx="404577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45775" cy="812800"/>
            </a:xfrm>
            <a:custGeom>
              <a:avLst/>
              <a:gdLst/>
              <a:ahLst/>
              <a:cxnLst/>
              <a:rect r="r" b="b" t="t" l="l"/>
              <a:pathLst>
                <a:path h="812800" w="4045775">
                  <a:moveTo>
                    <a:pt x="25703" y="0"/>
                  </a:moveTo>
                  <a:lnTo>
                    <a:pt x="4020072" y="0"/>
                  </a:lnTo>
                  <a:cubicBezTo>
                    <a:pt x="4034267" y="0"/>
                    <a:pt x="4045775" y="11508"/>
                    <a:pt x="4045775" y="25703"/>
                  </a:cubicBezTo>
                  <a:lnTo>
                    <a:pt x="4045775" y="787097"/>
                  </a:lnTo>
                  <a:cubicBezTo>
                    <a:pt x="4045775" y="801292"/>
                    <a:pt x="4034267" y="812800"/>
                    <a:pt x="4020072" y="812800"/>
                  </a:cubicBezTo>
                  <a:lnTo>
                    <a:pt x="25703" y="812800"/>
                  </a:lnTo>
                  <a:cubicBezTo>
                    <a:pt x="11508" y="812800"/>
                    <a:pt x="0" y="801292"/>
                    <a:pt x="0" y="787097"/>
                  </a:cubicBezTo>
                  <a:lnTo>
                    <a:pt x="0" y="25703"/>
                  </a:lnTo>
                  <a:cubicBezTo>
                    <a:pt x="0" y="11508"/>
                    <a:pt x="11508" y="0"/>
                    <a:pt x="25703" y="0"/>
                  </a:cubicBezTo>
                  <a:close/>
                </a:path>
              </a:pathLst>
            </a:custGeom>
            <a:solidFill>
              <a:srgbClr val="0040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4577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3565" y="419410"/>
            <a:ext cx="14790182" cy="11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PREDICCIÓN CON PROPHET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645022" y="-5366473"/>
            <a:ext cx="12199553" cy="21019946"/>
            <a:chOff x="0" y="0"/>
            <a:chExt cx="3213051" cy="55361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3051" cy="5536118"/>
            </a:xfrm>
            <a:custGeom>
              <a:avLst/>
              <a:gdLst/>
              <a:ahLst/>
              <a:cxnLst/>
              <a:rect r="r" b="b" t="t" l="l"/>
              <a:pathLst>
                <a:path h="5536118" w="3213051">
                  <a:moveTo>
                    <a:pt x="17769" y="0"/>
                  </a:moveTo>
                  <a:lnTo>
                    <a:pt x="3195282" y="0"/>
                  </a:lnTo>
                  <a:cubicBezTo>
                    <a:pt x="3199995" y="0"/>
                    <a:pt x="3204514" y="1872"/>
                    <a:pt x="3207847" y="5204"/>
                  </a:cubicBezTo>
                  <a:cubicBezTo>
                    <a:pt x="3211179" y="8537"/>
                    <a:pt x="3213051" y="13056"/>
                    <a:pt x="3213051" y="17769"/>
                  </a:cubicBezTo>
                  <a:lnTo>
                    <a:pt x="3213051" y="5518348"/>
                  </a:lnTo>
                  <a:cubicBezTo>
                    <a:pt x="3213051" y="5523061"/>
                    <a:pt x="3211179" y="5527581"/>
                    <a:pt x="3207847" y="5530913"/>
                  </a:cubicBezTo>
                  <a:cubicBezTo>
                    <a:pt x="3204514" y="5534246"/>
                    <a:pt x="3199995" y="5536118"/>
                    <a:pt x="3195282" y="5536118"/>
                  </a:cubicBezTo>
                  <a:lnTo>
                    <a:pt x="17769" y="5536118"/>
                  </a:lnTo>
                  <a:cubicBezTo>
                    <a:pt x="13056" y="5536118"/>
                    <a:pt x="8537" y="5534246"/>
                    <a:pt x="5204" y="5530913"/>
                  </a:cubicBezTo>
                  <a:cubicBezTo>
                    <a:pt x="1872" y="5527581"/>
                    <a:pt x="0" y="5523061"/>
                    <a:pt x="0" y="5518348"/>
                  </a:cubicBezTo>
                  <a:lnTo>
                    <a:pt x="0" y="17769"/>
                  </a:lnTo>
                  <a:cubicBezTo>
                    <a:pt x="0" y="13056"/>
                    <a:pt x="1872" y="8537"/>
                    <a:pt x="5204" y="5204"/>
                  </a:cubicBezTo>
                  <a:cubicBezTo>
                    <a:pt x="8537" y="1872"/>
                    <a:pt x="13056" y="0"/>
                    <a:pt x="17769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13051" cy="557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0114" y="1625945"/>
            <a:ext cx="7035110" cy="7035110"/>
          </a:xfrm>
          <a:custGeom>
            <a:avLst/>
            <a:gdLst/>
            <a:ahLst/>
            <a:cxnLst/>
            <a:rect r="r" b="b" t="t" l="l"/>
            <a:pathLst>
              <a:path h="7035110" w="7035110">
                <a:moveTo>
                  <a:pt x="0" y="0"/>
                </a:moveTo>
                <a:lnTo>
                  <a:pt x="7035109" y="0"/>
                </a:lnTo>
                <a:lnTo>
                  <a:pt x="7035109" y="7035110"/>
                </a:lnTo>
                <a:lnTo>
                  <a:pt x="0" y="7035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1387"/>
            <a:ext cx="18288000" cy="10698480"/>
          </a:xfrm>
          <a:custGeom>
            <a:avLst/>
            <a:gdLst/>
            <a:ahLst/>
            <a:cxnLst/>
            <a:rect r="r" b="b" t="t" l="l"/>
            <a:pathLst>
              <a:path h="10698480" w="18288000">
                <a:moveTo>
                  <a:pt x="0" y="0"/>
                </a:moveTo>
                <a:lnTo>
                  <a:pt x="18288000" y="0"/>
                </a:lnTo>
                <a:lnTo>
                  <a:pt x="18288000" y="10698480"/>
                </a:lnTo>
                <a:lnTo>
                  <a:pt x="0" y="10698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92453" y="408787"/>
            <a:ext cx="13414126" cy="101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9"/>
              </a:lnSpc>
              <a:spcBef>
                <a:spcPct val="0"/>
              </a:spcBef>
            </a:pPr>
            <a:r>
              <a:rPr lang="en-US" b="true" sz="6459" spc="122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CONCLUSIÓN GENERAL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45223" y="2413076"/>
            <a:ext cx="9814077" cy="711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48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Este proyecto de ciencia de datos  aplicada al transporte de carga ha permitido extraer información valiosa sobre la demanda, patrones y tendencias del sector a lo largo del tiempo. A partir de diversos análisis, se pueden destacar los siguientes puntos clave:</a:t>
            </a:r>
          </a:p>
          <a:p>
            <a:pPr algn="l">
              <a:lnSpc>
                <a:spcPts val="4004"/>
              </a:lnSpc>
            </a:pPr>
          </a:p>
          <a:p>
            <a:pPr algn="l">
              <a:lnSpc>
                <a:spcPts val="3360"/>
              </a:lnSpc>
            </a:pPr>
            <a:r>
              <a:rPr lang="en-US" sz="208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1. Análisis de Demanda de Clientes</a:t>
            </a:r>
          </a:p>
          <a:p>
            <a:pPr algn="l">
              <a:lnSpc>
                <a:spcPts val="3360"/>
              </a:lnSpc>
            </a:pPr>
            <a:r>
              <a:rPr lang="en-US" sz="208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2. Tendencias del Volumen de Servicios</a:t>
            </a:r>
          </a:p>
          <a:p>
            <a:pPr algn="l">
              <a:lnSpc>
                <a:spcPts val="3360"/>
              </a:lnSpc>
            </a:pPr>
            <a:r>
              <a:rPr lang="en-US" sz="208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3. Análisis Geoespacial y Clustering</a:t>
            </a:r>
          </a:p>
          <a:p>
            <a:pPr algn="l">
              <a:lnSpc>
                <a:spcPts val="3360"/>
              </a:lnSpc>
            </a:pPr>
            <a:r>
              <a:rPr lang="en-US" sz="208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4. Predicción de la Demanda Futura</a:t>
            </a:r>
          </a:p>
          <a:p>
            <a:pPr algn="l">
              <a:lnSpc>
                <a:spcPts val="3360"/>
              </a:lnSpc>
            </a:pPr>
            <a:r>
              <a:rPr lang="en-US" sz="208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5. Modelado y Aprendizaje Automático</a:t>
            </a:r>
          </a:p>
          <a:p>
            <a:pPr algn="l">
              <a:lnSpc>
                <a:spcPts val="4004"/>
              </a:lnSpc>
            </a:pPr>
          </a:p>
          <a:p>
            <a:pPr algn="l">
              <a:lnSpc>
                <a:spcPts val="4004"/>
              </a:lnSpc>
            </a:pPr>
            <a:r>
              <a:rPr lang="en-US" sz="248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 análisis ha brindado información clave para optimizar el transporte de carga, permitiendo tomar decisiones estratégicas mediante la identificación de patrones de demanda, segmentación de clientes y predicción de tendencias.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89823" y="1597370"/>
            <a:ext cx="7416850" cy="44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4"/>
              </a:lnSpc>
              <a:spcBef>
                <a:spcPct val="0"/>
              </a:spcBef>
            </a:pPr>
            <a:r>
              <a:rPr lang="en-US" b="true" sz="2765" i="true">
                <a:solidFill>
                  <a:srgbClr val="FFFFFF"/>
                </a:solidFill>
                <a:latin typeface="TT Interphases Bold Italics"/>
                <a:ea typeface="TT Interphases Bold Italics"/>
                <a:cs typeface="TT Interphases Bold Italics"/>
                <a:sym typeface="TT Interphases Bold Italics"/>
              </a:rPr>
              <a:t>Proyecto de Análisis de Transporte de Carga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2376901">
            <a:off x="6025872" y="-1562825"/>
            <a:ext cx="13552631" cy="21642251"/>
            <a:chOff x="0" y="0"/>
            <a:chExt cx="3569417" cy="57000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9417" cy="5700017"/>
            </a:xfrm>
            <a:custGeom>
              <a:avLst/>
              <a:gdLst/>
              <a:ahLst/>
              <a:cxnLst/>
              <a:rect r="r" b="b" t="t" l="l"/>
              <a:pathLst>
                <a:path h="5700017" w="3569417">
                  <a:moveTo>
                    <a:pt x="0" y="0"/>
                  </a:moveTo>
                  <a:lnTo>
                    <a:pt x="3569417" y="0"/>
                  </a:lnTo>
                  <a:lnTo>
                    <a:pt x="3569417" y="5700017"/>
                  </a:lnTo>
                  <a:lnTo>
                    <a:pt x="0" y="5700017"/>
                  </a:ln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569417" cy="5738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89205" y="6647481"/>
            <a:ext cx="2745202" cy="527075"/>
            <a:chOff x="0" y="0"/>
            <a:chExt cx="2116682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6682" cy="406400"/>
            </a:xfrm>
            <a:custGeom>
              <a:avLst/>
              <a:gdLst/>
              <a:ahLst/>
              <a:cxnLst/>
              <a:rect r="r" b="b" t="t" l="l"/>
              <a:pathLst>
                <a:path h="406400" w="2116682">
                  <a:moveTo>
                    <a:pt x="1913482" y="0"/>
                  </a:moveTo>
                  <a:cubicBezTo>
                    <a:pt x="2025706" y="0"/>
                    <a:pt x="2116682" y="90976"/>
                    <a:pt x="2116682" y="203200"/>
                  </a:cubicBezTo>
                  <a:cubicBezTo>
                    <a:pt x="2116682" y="315424"/>
                    <a:pt x="2025706" y="406400"/>
                    <a:pt x="191348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1668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303237" y="1845815"/>
            <a:ext cx="1681525" cy="1791444"/>
          </a:xfrm>
          <a:custGeom>
            <a:avLst/>
            <a:gdLst/>
            <a:ahLst/>
            <a:cxnLst/>
            <a:rect r="r" b="b" t="t" l="l"/>
            <a:pathLst>
              <a:path h="1791444" w="1681525">
                <a:moveTo>
                  <a:pt x="0" y="0"/>
                </a:moveTo>
                <a:lnTo>
                  <a:pt x="1681526" y="0"/>
                </a:lnTo>
                <a:lnTo>
                  <a:pt x="1681526" y="1791444"/>
                </a:lnTo>
                <a:lnTo>
                  <a:pt x="0" y="1791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95769" y="3915744"/>
            <a:ext cx="11896462" cy="2398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69"/>
              </a:lnSpc>
            </a:pPr>
            <a:r>
              <a:rPr lang="en-US" b="true" sz="15378" spc="292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GRACIAS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97382" y="6722376"/>
            <a:ext cx="2328849" cy="33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31"/>
              </a:lnSpc>
              <a:spcBef>
                <a:spcPct val="0"/>
              </a:spcBef>
            </a:pPr>
            <a:r>
              <a:rPr lang="en-US" b="true" sz="2022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JUAN BAUTISTA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4" r="-1724" b="-2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715737" y="-5443335"/>
            <a:ext cx="7656149" cy="21747120"/>
            <a:chOff x="0" y="0"/>
            <a:chExt cx="2016434" cy="5727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6434" cy="5727636"/>
            </a:xfrm>
            <a:custGeom>
              <a:avLst/>
              <a:gdLst/>
              <a:ahLst/>
              <a:cxnLst/>
              <a:rect r="r" b="b" t="t" l="l"/>
              <a:pathLst>
                <a:path h="5727636" w="2016434">
                  <a:moveTo>
                    <a:pt x="28314" y="0"/>
                  </a:moveTo>
                  <a:lnTo>
                    <a:pt x="1988121" y="0"/>
                  </a:lnTo>
                  <a:cubicBezTo>
                    <a:pt x="1995630" y="0"/>
                    <a:pt x="2002832" y="2983"/>
                    <a:pt x="2008142" y="8293"/>
                  </a:cubicBezTo>
                  <a:cubicBezTo>
                    <a:pt x="2013452" y="13603"/>
                    <a:pt x="2016434" y="20804"/>
                    <a:pt x="2016434" y="28314"/>
                  </a:cubicBezTo>
                  <a:lnTo>
                    <a:pt x="2016434" y="5699323"/>
                  </a:lnTo>
                  <a:cubicBezTo>
                    <a:pt x="2016434" y="5706832"/>
                    <a:pt x="2013452" y="5714034"/>
                    <a:pt x="2008142" y="5719344"/>
                  </a:cubicBezTo>
                  <a:cubicBezTo>
                    <a:pt x="2002832" y="5724653"/>
                    <a:pt x="1995630" y="5727636"/>
                    <a:pt x="1988121" y="5727636"/>
                  </a:cubicBezTo>
                  <a:lnTo>
                    <a:pt x="28314" y="5727636"/>
                  </a:lnTo>
                  <a:cubicBezTo>
                    <a:pt x="20804" y="5727636"/>
                    <a:pt x="13603" y="5724653"/>
                    <a:pt x="8293" y="5719344"/>
                  </a:cubicBezTo>
                  <a:cubicBezTo>
                    <a:pt x="2983" y="5714034"/>
                    <a:pt x="0" y="5706832"/>
                    <a:pt x="0" y="5699323"/>
                  </a:cubicBezTo>
                  <a:lnTo>
                    <a:pt x="0" y="28314"/>
                  </a:lnTo>
                  <a:cubicBezTo>
                    <a:pt x="0" y="20804"/>
                    <a:pt x="2983" y="13603"/>
                    <a:pt x="8293" y="8293"/>
                  </a:cubicBezTo>
                  <a:cubicBezTo>
                    <a:pt x="13603" y="2983"/>
                    <a:pt x="20804" y="0"/>
                    <a:pt x="283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16434" cy="5765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39006" y="4092730"/>
            <a:ext cx="632635" cy="632635"/>
            <a:chOff x="0" y="0"/>
            <a:chExt cx="843514" cy="84351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43514" cy="843514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4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23126" y="14143"/>
              <a:ext cx="397262" cy="74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b="true" sz="3435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139006" y="5092301"/>
            <a:ext cx="632635" cy="632635"/>
            <a:chOff x="0" y="0"/>
            <a:chExt cx="843514" cy="8435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43514" cy="84351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4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23126" y="14143"/>
              <a:ext cx="397262" cy="74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b="true" sz="3435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139006" y="6091871"/>
            <a:ext cx="632635" cy="632635"/>
            <a:chOff x="0" y="0"/>
            <a:chExt cx="843514" cy="84351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843514" cy="84351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4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223126" y="14143"/>
              <a:ext cx="397262" cy="74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b="true" sz="3435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139006" y="7091441"/>
            <a:ext cx="632635" cy="632635"/>
            <a:chOff x="0" y="0"/>
            <a:chExt cx="843514" cy="84351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43514" cy="84351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4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223126" y="14143"/>
              <a:ext cx="397262" cy="74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b="true" sz="3435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139006" y="1860301"/>
            <a:ext cx="4520777" cy="119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ÍNDICE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32423" y="6075951"/>
            <a:ext cx="4658413" cy="61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Preguntas Problema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32423" y="7058917"/>
            <a:ext cx="4511388" cy="61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Exploración de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32423" y="4097271"/>
            <a:ext cx="3810000" cy="61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Definición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32423" y="5096841"/>
            <a:ext cx="3810000" cy="61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 strike="noStrike" u="non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Objetivo General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139006" y="8052925"/>
            <a:ext cx="632635" cy="632533"/>
            <a:chOff x="0" y="0"/>
            <a:chExt cx="843514" cy="84337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843514" cy="843378"/>
              <a:chOff x="0" y="0"/>
              <a:chExt cx="812800" cy="812669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669"/>
              </a:xfrm>
              <a:custGeom>
                <a:avLst/>
                <a:gdLst/>
                <a:ahLst/>
                <a:cxnLst/>
                <a:rect r="r" b="b" t="t" l="l"/>
                <a:pathLst>
                  <a:path h="812669" w="812800">
                    <a:moveTo>
                      <a:pt x="406400" y="0"/>
                    </a:moveTo>
                    <a:cubicBezTo>
                      <a:pt x="181951" y="0"/>
                      <a:pt x="0" y="181922"/>
                      <a:pt x="0" y="406334"/>
                    </a:cubicBezTo>
                    <a:cubicBezTo>
                      <a:pt x="0" y="630747"/>
                      <a:pt x="181951" y="812669"/>
                      <a:pt x="406400" y="812669"/>
                    </a:cubicBezTo>
                    <a:cubicBezTo>
                      <a:pt x="630849" y="812669"/>
                      <a:pt x="812800" y="630747"/>
                      <a:pt x="812800" y="406334"/>
                    </a:cubicBezTo>
                    <a:cubicBezTo>
                      <a:pt x="812800" y="18192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088"/>
                <a:ext cx="660400" cy="6983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4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223126" y="14143"/>
              <a:ext cx="397262" cy="748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b="true" sz="3435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5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041585" y="4106796"/>
            <a:ext cx="632635" cy="632533"/>
            <a:chOff x="0" y="0"/>
            <a:chExt cx="843514" cy="84337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843514" cy="843378"/>
              <a:chOff x="0" y="0"/>
              <a:chExt cx="812800" cy="812669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669"/>
              </a:xfrm>
              <a:custGeom>
                <a:avLst/>
                <a:gdLst/>
                <a:ahLst/>
                <a:cxnLst/>
                <a:rect r="r" b="b" t="t" l="l"/>
                <a:pathLst>
                  <a:path h="812669" w="812800">
                    <a:moveTo>
                      <a:pt x="406400" y="0"/>
                    </a:moveTo>
                    <a:cubicBezTo>
                      <a:pt x="181951" y="0"/>
                      <a:pt x="0" y="181922"/>
                      <a:pt x="0" y="406334"/>
                    </a:cubicBezTo>
                    <a:cubicBezTo>
                      <a:pt x="0" y="630747"/>
                      <a:pt x="181951" y="812669"/>
                      <a:pt x="406400" y="812669"/>
                    </a:cubicBezTo>
                    <a:cubicBezTo>
                      <a:pt x="630849" y="812669"/>
                      <a:pt x="812800" y="630747"/>
                      <a:pt x="812800" y="406334"/>
                    </a:cubicBezTo>
                    <a:cubicBezTo>
                      <a:pt x="812800" y="18192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088"/>
                <a:ext cx="660400" cy="6983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4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223126" y="14143"/>
              <a:ext cx="397262" cy="748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b="true" sz="3435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6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041585" y="5106366"/>
            <a:ext cx="632635" cy="632533"/>
            <a:chOff x="0" y="0"/>
            <a:chExt cx="843514" cy="843378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843514" cy="843378"/>
              <a:chOff x="0" y="0"/>
              <a:chExt cx="812800" cy="812669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669"/>
              </a:xfrm>
              <a:custGeom>
                <a:avLst/>
                <a:gdLst/>
                <a:ahLst/>
                <a:cxnLst/>
                <a:rect r="r" b="b" t="t" l="l"/>
                <a:pathLst>
                  <a:path h="812669" w="812800">
                    <a:moveTo>
                      <a:pt x="406400" y="0"/>
                    </a:moveTo>
                    <a:cubicBezTo>
                      <a:pt x="181951" y="0"/>
                      <a:pt x="0" y="181922"/>
                      <a:pt x="0" y="406334"/>
                    </a:cubicBezTo>
                    <a:cubicBezTo>
                      <a:pt x="0" y="630747"/>
                      <a:pt x="181951" y="812669"/>
                      <a:pt x="406400" y="812669"/>
                    </a:cubicBezTo>
                    <a:cubicBezTo>
                      <a:pt x="630849" y="812669"/>
                      <a:pt x="812800" y="630747"/>
                      <a:pt x="812800" y="406334"/>
                    </a:cubicBezTo>
                    <a:cubicBezTo>
                      <a:pt x="812800" y="18192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38088"/>
                <a:ext cx="660400" cy="6983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4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223126" y="14143"/>
              <a:ext cx="397262" cy="748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b="true" sz="3435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7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041585" y="6105936"/>
            <a:ext cx="632635" cy="632533"/>
            <a:chOff x="0" y="0"/>
            <a:chExt cx="843514" cy="843378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843514" cy="843378"/>
              <a:chOff x="0" y="0"/>
              <a:chExt cx="812800" cy="812669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669"/>
              </a:xfrm>
              <a:custGeom>
                <a:avLst/>
                <a:gdLst/>
                <a:ahLst/>
                <a:cxnLst/>
                <a:rect r="r" b="b" t="t" l="l"/>
                <a:pathLst>
                  <a:path h="812669" w="812800">
                    <a:moveTo>
                      <a:pt x="406400" y="0"/>
                    </a:moveTo>
                    <a:cubicBezTo>
                      <a:pt x="181951" y="0"/>
                      <a:pt x="0" y="181922"/>
                      <a:pt x="0" y="406334"/>
                    </a:cubicBezTo>
                    <a:cubicBezTo>
                      <a:pt x="0" y="630747"/>
                      <a:pt x="181951" y="812669"/>
                      <a:pt x="406400" y="812669"/>
                    </a:cubicBezTo>
                    <a:cubicBezTo>
                      <a:pt x="630849" y="812669"/>
                      <a:pt x="812800" y="630747"/>
                      <a:pt x="812800" y="406334"/>
                    </a:cubicBezTo>
                    <a:cubicBezTo>
                      <a:pt x="812800" y="18192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088"/>
                <a:ext cx="660400" cy="6983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4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223126" y="14143"/>
              <a:ext cx="397262" cy="748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b="true" sz="3435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8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0930260" y="5090446"/>
            <a:ext cx="6122600" cy="61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Geopy pandas y Clustering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930260" y="6073412"/>
            <a:ext cx="4511388" cy="61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Predicción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032423" y="8057465"/>
            <a:ext cx="4286302" cy="61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Imputación simple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930260" y="4111336"/>
            <a:ext cx="5133060" cy="61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Factores y Tendencias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0041585" y="7104368"/>
            <a:ext cx="632635" cy="632590"/>
            <a:chOff x="0" y="0"/>
            <a:chExt cx="843514" cy="843453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843514" cy="843453"/>
              <a:chOff x="0" y="0"/>
              <a:chExt cx="812800" cy="81274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741"/>
              </a:xfrm>
              <a:custGeom>
                <a:avLst/>
                <a:gdLst/>
                <a:ahLst/>
                <a:cxnLst/>
                <a:rect r="r" b="b" t="t" l="l"/>
                <a:pathLst>
                  <a:path h="812741" w="812800">
                    <a:moveTo>
                      <a:pt x="406400" y="0"/>
                    </a:moveTo>
                    <a:cubicBezTo>
                      <a:pt x="181951" y="0"/>
                      <a:pt x="0" y="181938"/>
                      <a:pt x="0" y="406370"/>
                    </a:cubicBezTo>
                    <a:cubicBezTo>
                      <a:pt x="0" y="630803"/>
                      <a:pt x="181951" y="812741"/>
                      <a:pt x="406400" y="812741"/>
                    </a:cubicBezTo>
                    <a:cubicBezTo>
                      <a:pt x="630849" y="812741"/>
                      <a:pt x="812800" y="630803"/>
                      <a:pt x="812800" y="406370"/>
                    </a:cubicBezTo>
                    <a:cubicBezTo>
                      <a:pt x="812800" y="18193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38094"/>
                <a:ext cx="660400" cy="698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4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223126" y="14143"/>
              <a:ext cx="397262" cy="748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b="true" sz="3435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9</a:t>
              </a: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0930260" y="7071845"/>
            <a:ext cx="4511388" cy="61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Conclusión Final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5315925" y="-5226033"/>
            <a:ext cx="7656149" cy="20739065"/>
            <a:chOff x="0" y="0"/>
            <a:chExt cx="2016434" cy="5462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6434" cy="5462141"/>
            </a:xfrm>
            <a:custGeom>
              <a:avLst/>
              <a:gdLst/>
              <a:ahLst/>
              <a:cxnLst/>
              <a:rect r="r" b="b" t="t" l="l"/>
              <a:pathLst>
                <a:path h="5462141" w="2016434">
                  <a:moveTo>
                    <a:pt x="28314" y="0"/>
                  </a:moveTo>
                  <a:lnTo>
                    <a:pt x="1988121" y="0"/>
                  </a:lnTo>
                  <a:cubicBezTo>
                    <a:pt x="1995630" y="0"/>
                    <a:pt x="2002832" y="2983"/>
                    <a:pt x="2008142" y="8293"/>
                  </a:cubicBezTo>
                  <a:cubicBezTo>
                    <a:pt x="2013452" y="13603"/>
                    <a:pt x="2016434" y="20804"/>
                    <a:pt x="2016434" y="28314"/>
                  </a:cubicBezTo>
                  <a:lnTo>
                    <a:pt x="2016434" y="5433827"/>
                  </a:lnTo>
                  <a:cubicBezTo>
                    <a:pt x="2016434" y="5441336"/>
                    <a:pt x="2013452" y="5448538"/>
                    <a:pt x="2008142" y="5453848"/>
                  </a:cubicBezTo>
                  <a:cubicBezTo>
                    <a:pt x="2002832" y="5459157"/>
                    <a:pt x="1995630" y="5462141"/>
                    <a:pt x="1988121" y="5462141"/>
                  </a:cubicBezTo>
                  <a:lnTo>
                    <a:pt x="28314" y="5462141"/>
                  </a:lnTo>
                  <a:cubicBezTo>
                    <a:pt x="20804" y="5462141"/>
                    <a:pt x="13603" y="5459157"/>
                    <a:pt x="8293" y="5453848"/>
                  </a:cubicBezTo>
                  <a:cubicBezTo>
                    <a:pt x="2983" y="5448538"/>
                    <a:pt x="0" y="5441336"/>
                    <a:pt x="0" y="5433827"/>
                  </a:cubicBezTo>
                  <a:lnTo>
                    <a:pt x="0" y="28314"/>
                  </a:lnTo>
                  <a:cubicBezTo>
                    <a:pt x="0" y="20804"/>
                    <a:pt x="2983" y="13603"/>
                    <a:pt x="8293" y="8293"/>
                  </a:cubicBezTo>
                  <a:cubicBezTo>
                    <a:pt x="13603" y="2983"/>
                    <a:pt x="20804" y="0"/>
                    <a:pt x="283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16434" cy="5500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233796"/>
            <a:ext cx="18288000" cy="10290598"/>
          </a:xfrm>
          <a:custGeom>
            <a:avLst/>
            <a:gdLst/>
            <a:ahLst/>
            <a:cxnLst/>
            <a:rect r="r" b="b" t="t" l="l"/>
            <a:pathLst>
              <a:path h="10290598" w="18288000">
                <a:moveTo>
                  <a:pt x="0" y="0"/>
                </a:moveTo>
                <a:lnTo>
                  <a:pt x="18288000" y="0"/>
                </a:lnTo>
                <a:lnTo>
                  <a:pt x="18288000" y="10290598"/>
                </a:lnTo>
                <a:lnTo>
                  <a:pt x="0" y="10290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-226" r="-1724" b="-22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58392" y="3342127"/>
            <a:ext cx="15263998" cy="460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6"/>
              </a:lnSpc>
            </a:pPr>
            <a:r>
              <a:rPr lang="en-US" sz="2842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 transporte </a:t>
            </a:r>
            <a:r>
              <a:rPr lang="en-US" sz="2842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B2B</a:t>
            </a:r>
            <a:r>
              <a:rPr lang="en-US" sz="2842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 logística de carga y última milla se enfoca en el traslado eficiente de mercancías entre empresas,</a:t>
            </a:r>
            <a:r>
              <a:rPr lang="en-US" sz="2842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abarcando desde el envío mayorista hasta la entrega final en oficinas,</a:t>
            </a:r>
            <a:r>
              <a:rPr lang="en-US" sz="2842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almacenes o puntos de venta.</a:t>
            </a:r>
          </a:p>
          <a:p>
            <a:pPr algn="ctr">
              <a:lnSpc>
                <a:spcPts val="4576"/>
              </a:lnSpc>
            </a:pPr>
            <a:r>
              <a:rPr lang="en-US" sz="2842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Este servicio incluye fletes terrestres, así como soluciones especializadas de distribución que optimizan tiempos y costos, garantizando una cadena de suministro ágil y efectiva.</a:t>
            </a:r>
          </a:p>
          <a:p>
            <a:pPr algn="ctr">
              <a:lnSpc>
                <a:spcPts val="4576"/>
              </a:lnSpc>
            </a:pPr>
            <a:r>
              <a:rPr lang="en-US" sz="2842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Este proyecto cuenta con información clave sobre envíos, clientes, conductores, vehículos, costos, rentabilidad y detalles financieros relacionados con cada operación.</a:t>
            </a:r>
          </a:p>
          <a:p>
            <a:pPr algn="ctr">
              <a:lnSpc>
                <a:spcPts val="457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47523" y="7563639"/>
            <a:ext cx="4226448" cy="2815871"/>
          </a:xfrm>
          <a:custGeom>
            <a:avLst/>
            <a:gdLst/>
            <a:ahLst/>
            <a:cxnLst/>
            <a:rect r="r" b="b" t="t" l="l"/>
            <a:pathLst>
              <a:path h="2815871" w="4226448">
                <a:moveTo>
                  <a:pt x="0" y="0"/>
                </a:moveTo>
                <a:lnTo>
                  <a:pt x="4226448" y="0"/>
                </a:lnTo>
                <a:lnTo>
                  <a:pt x="4226448" y="2815871"/>
                </a:lnTo>
                <a:lnTo>
                  <a:pt x="0" y="2815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25573" y="1691395"/>
            <a:ext cx="2241308" cy="1494205"/>
          </a:xfrm>
          <a:custGeom>
            <a:avLst/>
            <a:gdLst/>
            <a:ahLst/>
            <a:cxnLst/>
            <a:rect r="r" b="b" t="t" l="l"/>
            <a:pathLst>
              <a:path h="1494205" w="2241308">
                <a:moveTo>
                  <a:pt x="0" y="0"/>
                </a:moveTo>
                <a:lnTo>
                  <a:pt x="2241307" y="0"/>
                </a:lnTo>
                <a:lnTo>
                  <a:pt x="2241307" y="1494205"/>
                </a:lnTo>
                <a:lnTo>
                  <a:pt x="0" y="1494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93146" y="1816796"/>
            <a:ext cx="8901708" cy="119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 strike="noStrike" u="none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6421" y="-11647"/>
            <a:ext cx="18514421" cy="10298647"/>
          </a:xfrm>
          <a:custGeom>
            <a:avLst/>
            <a:gdLst/>
            <a:ahLst/>
            <a:cxnLst/>
            <a:rect r="r" b="b" t="t" l="l"/>
            <a:pathLst>
              <a:path h="10298647" w="18514421">
                <a:moveTo>
                  <a:pt x="0" y="0"/>
                </a:moveTo>
                <a:lnTo>
                  <a:pt x="18514421" y="0"/>
                </a:lnTo>
                <a:lnTo>
                  <a:pt x="18514421" y="10298647"/>
                </a:lnTo>
                <a:lnTo>
                  <a:pt x="0" y="1029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1108566" y="-28249"/>
            <a:ext cx="12192397" cy="11131041"/>
            <a:chOff x="0" y="0"/>
            <a:chExt cx="3211166" cy="29316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11166" cy="2931632"/>
            </a:xfrm>
            <a:custGeom>
              <a:avLst/>
              <a:gdLst/>
              <a:ahLst/>
              <a:cxnLst/>
              <a:rect r="r" b="b" t="t" l="l"/>
              <a:pathLst>
                <a:path h="2931632" w="3211166">
                  <a:moveTo>
                    <a:pt x="17779" y="0"/>
                  </a:moveTo>
                  <a:lnTo>
                    <a:pt x="3193387" y="0"/>
                  </a:lnTo>
                  <a:cubicBezTo>
                    <a:pt x="3203206" y="0"/>
                    <a:pt x="3211166" y="7960"/>
                    <a:pt x="3211166" y="17779"/>
                  </a:cubicBezTo>
                  <a:lnTo>
                    <a:pt x="3211166" y="2913853"/>
                  </a:lnTo>
                  <a:cubicBezTo>
                    <a:pt x="3211166" y="2923672"/>
                    <a:pt x="3203206" y="2931632"/>
                    <a:pt x="3193387" y="2931632"/>
                  </a:cubicBezTo>
                  <a:lnTo>
                    <a:pt x="17779" y="2931632"/>
                  </a:lnTo>
                  <a:cubicBezTo>
                    <a:pt x="7960" y="2931632"/>
                    <a:pt x="0" y="2923672"/>
                    <a:pt x="0" y="2913853"/>
                  </a:cubicBezTo>
                  <a:lnTo>
                    <a:pt x="0" y="17779"/>
                  </a:lnTo>
                  <a:cubicBezTo>
                    <a:pt x="0" y="7960"/>
                    <a:pt x="7960" y="0"/>
                    <a:pt x="17779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11166" cy="2969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233702" y="548472"/>
            <a:ext cx="4136118" cy="4136118"/>
          </a:xfrm>
          <a:custGeom>
            <a:avLst/>
            <a:gdLst/>
            <a:ahLst/>
            <a:cxnLst/>
            <a:rect r="r" b="b" t="t" l="l"/>
            <a:pathLst>
              <a:path h="4136118" w="4136118">
                <a:moveTo>
                  <a:pt x="0" y="0"/>
                </a:moveTo>
                <a:lnTo>
                  <a:pt x="4136118" y="0"/>
                </a:lnTo>
                <a:lnTo>
                  <a:pt x="4136118" y="4136118"/>
                </a:lnTo>
                <a:lnTo>
                  <a:pt x="0" y="4136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4969" y="3703517"/>
            <a:ext cx="8652042" cy="511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212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 el sector del transporte B2B, crucial para mejorar la eficiencia y reducir costos operativos. Este proyecto aplica ciencia de datos para </a:t>
            </a:r>
            <a:r>
              <a:rPr lang="en-US" sz="2124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analizar patrones de demanda y predecir servicios de entrega</a:t>
            </a:r>
            <a:r>
              <a:rPr lang="en-US" sz="212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mediante modelos de machine learning, Buscando mejorar la toma de decisiones en la cadena de suministro, incrementando la rentabilidad y la satisfacción del cliente.</a:t>
            </a:r>
          </a:p>
          <a:p>
            <a:pPr algn="just">
              <a:lnSpc>
                <a:spcPts val="3420"/>
              </a:lnSpc>
            </a:pPr>
          </a:p>
          <a:p>
            <a:pPr algn="just">
              <a:lnSpc>
                <a:spcPts val="3420"/>
              </a:lnSpc>
            </a:pPr>
            <a:r>
              <a:rPr lang="en-US" sz="212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 crecimiento del comercio y la digitalización han generado una mayor necesidad de optimización en el </a:t>
            </a:r>
            <a:r>
              <a:rPr lang="en-US" sz="2124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transporte B2B.</a:t>
            </a:r>
            <a:r>
              <a:rPr lang="en-US" sz="212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Problemas como retrasos en las entregas, altos costos logísticos y falta de visibilidad en la cadena de suministro afectan la eficiencia de las empresas. </a:t>
            </a:r>
          </a:p>
          <a:p>
            <a:pPr algn="just">
              <a:lnSpc>
                <a:spcPts val="34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94904" y="1000125"/>
            <a:ext cx="7714874" cy="119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ABSTRACTO &amp;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8114" y="1884029"/>
            <a:ext cx="7714874" cy="119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MOTIVACIÓN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94463" y="5461071"/>
            <a:ext cx="6577981" cy="35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58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Este proyecto está dirigido a empresas de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7011" y="4347199"/>
            <a:ext cx="7714874" cy="119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AUDIENCIA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876132" y="6161161"/>
            <a:ext cx="5346083" cy="607982"/>
            <a:chOff x="0" y="0"/>
            <a:chExt cx="3573539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73539" cy="406400"/>
            </a:xfrm>
            <a:custGeom>
              <a:avLst/>
              <a:gdLst/>
              <a:ahLst/>
              <a:cxnLst/>
              <a:rect r="r" b="b" t="t" l="l"/>
              <a:pathLst>
                <a:path h="406400" w="3573539">
                  <a:moveTo>
                    <a:pt x="3370339" y="0"/>
                  </a:moveTo>
                  <a:cubicBezTo>
                    <a:pt x="3482563" y="0"/>
                    <a:pt x="3573539" y="90976"/>
                    <a:pt x="3573539" y="203200"/>
                  </a:cubicBezTo>
                  <a:cubicBezTo>
                    <a:pt x="3573539" y="315424"/>
                    <a:pt x="3482563" y="406400"/>
                    <a:pt x="33703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3573539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76132" y="6926615"/>
            <a:ext cx="5346083" cy="607982"/>
            <a:chOff x="0" y="0"/>
            <a:chExt cx="3573539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73539" cy="406400"/>
            </a:xfrm>
            <a:custGeom>
              <a:avLst/>
              <a:gdLst/>
              <a:ahLst/>
              <a:cxnLst/>
              <a:rect r="r" b="b" t="t" l="l"/>
              <a:pathLst>
                <a:path h="406400" w="3573539">
                  <a:moveTo>
                    <a:pt x="3370339" y="0"/>
                  </a:moveTo>
                  <a:cubicBezTo>
                    <a:pt x="3482563" y="0"/>
                    <a:pt x="3573539" y="90976"/>
                    <a:pt x="3573539" y="203200"/>
                  </a:cubicBezTo>
                  <a:cubicBezTo>
                    <a:pt x="3573539" y="315424"/>
                    <a:pt x="3482563" y="406400"/>
                    <a:pt x="33703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3573539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111221" y="6189514"/>
            <a:ext cx="2875905" cy="40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21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Logística  y transporte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29291" y="6959421"/>
            <a:ext cx="3439766" cy="40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21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Distribuidores mayoristas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876132" y="7696523"/>
            <a:ext cx="5346083" cy="607982"/>
            <a:chOff x="0" y="0"/>
            <a:chExt cx="3573539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73539" cy="406400"/>
            </a:xfrm>
            <a:custGeom>
              <a:avLst/>
              <a:gdLst/>
              <a:ahLst/>
              <a:cxnLst/>
              <a:rect r="r" b="b" t="t" l="l"/>
              <a:pathLst>
                <a:path h="406400" w="3573539">
                  <a:moveTo>
                    <a:pt x="3370339" y="0"/>
                  </a:moveTo>
                  <a:cubicBezTo>
                    <a:pt x="3482563" y="0"/>
                    <a:pt x="3573539" y="90976"/>
                    <a:pt x="3573539" y="203200"/>
                  </a:cubicBezTo>
                  <a:cubicBezTo>
                    <a:pt x="3573539" y="315424"/>
                    <a:pt x="3482563" y="406400"/>
                    <a:pt x="33703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3573539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20298" y="7755788"/>
            <a:ext cx="5357946" cy="40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21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Minoristas con redes de abastecimiento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876132" y="8466430"/>
            <a:ext cx="5346083" cy="607982"/>
            <a:chOff x="0" y="0"/>
            <a:chExt cx="3573539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573539" cy="406400"/>
            </a:xfrm>
            <a:custGeom>
              <a:avLst/>
              <a:gdLst/>
              <a:ahLst/>
              <a:cxnLst/>
              <a:rect r="r" b="b" t="t" l="l"/>
              <a:pathLst>
                <a:path h="406400" w="3573539">
                  <a:moveTo>
                    <a:pt x="3370339" y="0"/>
                  </a:moveTo>
                  <a:cubicBezTo>
                    <a:pt x="3482563" y="0"/>
                    <a:pt x="3573539" y="90976"/>
                    <a:pt x="3573539" y="203200"/>
                  </a:cubicBezTo>
                  <a:cubicBezTo>
                    <a:pt x="3573539" y="315424"/>
                    <a:pt x="3482563" y="406400"/>
                    <a:pt x="33703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3573539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420309" y="8523580"/>
            <a:ext cx="4505278" cy="40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21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Startups de tecnologia en movilidad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311137" cy="11069612"/>
          </a:xfrm>
          <a:custGeom>
            <a:avLst/>
            <a:gdLst/>
            <a:ahLst/>
            <a:cxnLst/>
            <a:rect r="r" b="b" t="t" l="l"/>
            <a:pathLst>
              <a:path h="11069612" w="6311137">
                <a:moveTo>
                  <a:pt x="0" y="0"/>
                </a:moveTo>
                <a:lnTo>
                  <a:pt x="6311137" y="0"/>
                </a:lnTo>
                <a:lnTo>
                  <a:pt x="6311137" y="11069612"/>
                </a:lnTo>
                <a:lnTo>
                  <a:pt x="0" y="1106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l="-124768" t="0" r="-99350" b="-233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993082" y="-1149672"/>
            <a:ext cx="4742240" cy="15059228"/>
            <a:chOff x="0" y="0"/>
            <a:chExt cx="1248985" cy="39662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8985" cy="3966216"/>
            </a:xfrm>
            <a:custGeom>
              <a:avLst/>
              <a:gdLst/>
              <a:ahLst/>
              <a:cxnLst/>
              <a:rect r="r" b="b" t="t" l="l"/>
              <a:pathLst>
                <a:path h="3966216" w="1248985">
                  <a:moveTo>
                    <a:pt x="45711" y="0"/>
                  </a:moveTo>
                  <a:lnTo>
                    <a:pt x="1203274" y="0"/>
                  </a:lnTo>
                  <a:cubicBezTo>
                    <a:pt x="1215397" y="0"/>
                    <a:pt x="1227024" y="4816"/>
                    <a:pt x="1235597" y="13389"/>
                  </a:cubicBezTo>
                  <a:cubicBezTo>
                    <a:pt x="1244169" y="21961"/>
                    <a:pt x="1248985" y="33588"/>
                    <a:pt x="1248985" y="45711"/>
                  </a:cubicBezTo>
                  <a:lnTo>
                    <a:pt x="1248985" y="3920505"/>
                  </a:lnTo>
                  <a:cubicBezTo>
                    <a:pt x="1248985" y="3945751"/>
                    <a:pt x="1228519" y="3966216"/>
                    <a:pt x="1203274" y="3966216"/>
                  </a:cubicBezTo>
                  <a:lnTo>
                    <a:pt x="45711" y="3966216"/>
                  </a:lnTo>
                  <a:cubicBezTo>
                    <a:pt x="33588" y="3966216"/>
                    <a:pt x="21961" y="3961400"/>
                    <a:pt x="13389" y="3952828"/>
                  </a:cubicBezTo>
                  <a:cubicBezTo>
                    <a:pt x="4816" y="3944255"/>
                    <a:pt x="0" y="3932629"/>
                    <a:pt x="0" y="3920505"/>
                  </a:cubicBezTo>
                  <a:lnTo>
                    <a:pt x="0" y="45711"/>
                  </a:lnTo>
                  <a:cubicBezTo>
                    <a:pt x="0" y="33588"/>
                    <a:pt x="4816" y="21961"/>
                    <a:pt x="13389" y="13389"/>
                  </a:cubicBezTo>
                  <a:cubicBezTo>
                    <a:pt x="21961" y="4816"/>
                    <a:pt x="33588" y="0"/>
                    <a:pt x="45711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48985" cy="40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47860" y="1190894"/>
            <a:ext cx="2037326" cy="2037326"/>
          </a:xfrm>
          <a:custGeom>
            <a:avLst/>
            <a:gdLst/>
            <a:ahLst/>
            <a:cxnLst/>
            <a:rect r="r" b="b" t="t" l="l"/>
            <a:pathLst>
              <a:path h="2037326" w="2037326">
                <a:moveTo>
                  <a:pt x="0" y="0"/>
                </a:moveTo>
                <a:lnTo>
                  <a:pt x="2037325" y="0"/>
                </a:lnTo>
                <a:lnTo>
                  <a:pt x="2037325" y="2037325"/>
                </a:lnTo>
                <a:lnTo>
                  <a:pt x="0" y="203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32887" y="4351076"/>
            <a:ext cx="13205081" cy="347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0"/>
              </a:lnSpc>
            </a:pPr>
            <a:r>
              <a:rPr lang="en-US" sz="345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Desarrollar un modelo basado en ciencia de datos para optimizar la logística de carga y última milla en el </a:t>
            </a:r>
            <a:r>
              <a:rPr lang="en-US" sz="3459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transporte B2B,</a:t>
            </a:r>
            <a:r>
              <a:rPr lang="en-US" sz="345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mejorando la eficiencia operativa, reduciendo costos y optimizando servicios de entrega mediante el análisis predictivo y la optimización de rutas.</a:t>
            </a:r>
          </a:p>
          <a:p>
            <a:pPr algn="ctr">
              <a:lnSpc>
                <a:spcPts val="557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785185" y="1000125"/>
            <a:ext cx="6696587" cy="239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OBJETIVO</a:t>
            </a:r>
          </a:p>
          <a:p>
            <a:pPr algn="ctr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GENERAL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650808" y="-7551075"/>
            <a:ext cx="5035636" cy="16531296"/>
            <a:chOff x="0" y="0"/>
            <a:chExt cx="1326258" cy="43539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6258" cy="4353921"/>
            </a:xfrm>
            <a:custGeom>
              <a:avLst/>
              <a:gdLst/>
              <a:ahLst/>
              <a:cxnLst/>
              <a:rect r="r" b="b" t="t" l="l"/>
              <a:pathLst>
                <a:path h="4353921" w="1326258">
                  <a:moveTo>
                    <a:pt x="43048" y="0"/>
                  </a:moveTo>
                  <a:lnTo>
                    <a:pt x="1283210" y="0"/>
                  </a:lnTo>
                  <a:cubicBezTo>
                    <a:pt x="1306985" y="0"/>
                    <a:pt x="1326258" y="19273"/>
                    <a:pt x="1326258" y="43048"/>
                  </a:cubicBezTo>
                  <a:lnTo>
                    <a:pt x="1326258" y="4310874"/>
                  </a:lnTo>
                  <a:cubicBezTo>
                    <a:pt x="1326258" y="4322290"/>
                    <a:pt x="1321723" y="4333240"/>
                    <a:pt x="1313649" y="4341313"/>
                  </a:cubicBezTo>
                  <a:cubicBezTo>
                    <a:pt x="1305576" y="4349386"/>
                    <a:pt x="1294627" y="4353921"/>
                    <a:pt x="1283210" y="4353921"/>
                  </a:cubicBezTo>
                  <a:lnTo>
                    <a:pt x="43048" y="4353921"/>
                  </a:lnTo>
                  <a:cubicBezTo>
                    <a:pt x="31631" y="4353921"/>
                    <a:pt x="20682" y="4349386"/>
                    <a:pt x="12608" y="4341313"/>
                  </a:cubicBezTo>
                  <a:cubicBezTo>
                    <a:pt x="4535" y="4333240"/>
                    <a:pt x="0" y="4322290"/>
                    <a:pt x="0" y="4310874"/>
                  </a:cubicBezTo>
                  <a:lnTo>
                    <a:pt x="0" y="43048"/>
                  </a:lnTo>
                  <a:cubicBezTo>
                    <a:pt x="0" y="31631"/>
                    <a:pt x="4535" y="20682"/>
                    <a:pt x="12608" y="12608"/>
                  </a:cubicBezTo>
                  <a:cubicBezTo>
                    <a:pt x="20682" y="4535"/>
                    <a:pt x="31631" y="0"/>
                    <a:pt x="43048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26258" cy="4392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292238" y="4231260"/>
            <a:ext cx="4135993" cy="5155960"/>
            <a:chOff x="0" y="0"/>
            <a:chExt cx="1168280" cy="14563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8280" cy="1456386"/>
            </a:xfrm>
            <a:custGeom>
              <a:avLst/>
              <a:gdLst/>
              <a:ahLst/>
              <a:cxnLst/>
              <a:rect r="r" b="b" t="t" l="l"/>
              <a:pathLst>
                <a:path h="1456386" w="1168280">
                  <a:moveTo>
                    <a:pt x="52412" y="0"/>
                  </a:moveTo>
                  <a:lnTo>
                    <a:pt x="1115868" y="0"/>
                  </a:lnTo>
                  <a:cubicBezTo>
                    <a:pt x="1144814" y="0"/>
                    <a:pt x="1168280" y="23465"/>
                    <a:pt x="1168280" y="52412"/>
                  </a:cubicBezTo>
                  <a:lnTo>
                    <a:pt x="1168280" y="1403975"/>
                  </a:lnTo>
                  <a:cubicBezTo>
                    <a:pt x="1168280" y="1417875"/>
                    <a:pt x="1162758" y="1431206"/>
                    <a:pt x="1152929" y="1441035"/>
                  </a:cubicBezTo>
                  <a:cubicBezTo>
                    <a:pt x="1143100" y="1450864"/>
                    <a:pt x="1129769" y="1456386"/>
                    <a:pt x="1115868" y="1456386"/>
                  </a:cubicBezTo>
                  <a:lnTo>
                    <a:pt x="52412" y="1456386"/>
                  </a:lnTo>
                  <a:cubicBezTo>
                    <a:pt x="38511" y="1456386"/>
                    <a:pt x="25180" y="1450864"/>
                    <a:pt x="15351" y="1441035"/>
                  </a:cubicBezTo>
                  <a:cubicBezTo>
                    <a:pt x="5522" y="1431206"/>
                    <a:pt x="0" y="1417875"/>
                    <a:pt x="0" y="1403975"/>
                  </a:cubicBezTo>
                  <a:lnTo>
                    <a:pt x="0" y="52412"/>
                  </a:lnTo>
                  <a:cubicBezTo>
                    <a:pt x="0" y="38511"/>
                    <a:pt x="5522" y="25180"/>
                    <a:pt x="15351" y="15351"/>
                  </a:cubicBezTo>
                  <a:cubicBezTo>
                    <a:pt x="25180" y="5522"/>
                    <a:pt x="38511" y="0"/>
                    <a:pt x="52412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68280" cy="1494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7230404" y="4231260"/>
            <a:ext cx="4135993" cy="5155960"/>
            <a:chOff x="0" y="0"/>
            <a:chExt cx="1168280" cy="14563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280" cy="1456386"/>
            </a:xfrm>
            <a:custGeom>
              <a:avLst/>
              <a:gdLst/>
              <a:ahLst/>
              <a:cxnLst/>
              <a:rect r="r" b="b" t="t" l="l"/>
              <a:pathLst>
                <a:path h="1456386" w="1168280">
                  <a:moveTo>
                    <a:pt x="52412" y="0"/>
                  </a:moveTo>
                  <a:lnTo>
                    <a:pt x="1115868" y="0"/>
                  </a:lnTo>
                  <a:cubicBezTo>
                    <a:pt x="1144814" y="0"/>
                    <a:pt x="1168280" y="23465"/>
                    <a:pt x="1168280" y="52412"/>
                  </a:cubicBezTo>
                  <a:lnTo>
                    <a:pt x="1168280" y="1403975"/>
                  </a:lnTo>
                  <a:cubicBezTo>
                    <a:pt x="1168280" y="1417875"/>
                    <a:pt x="1162758" y="1431206"/>
                    <a:pt x="1152929" y="1441035"/>
                  </a:cubicBezTo>
                  <a:cubicBezTo>
                    <a:pt x="1143100" y="1450864"/>
                    <a:pt x="1129769" y="1456386"/>
                    <a:pt x="1115868" y="1456386"/>
                  </a:cubicBezTo>
                  <a:lnTo>
                    <a:pt x="52412" y="1456386"/>
                  </a:lnTo>
                  <a:cubicBezTo>
                    <a:pt x="38511" y="1456386"/>
                    <a:pt x="25180" y="1450864"/>
                    <a:pt x="15351" y="1441035"/>
                  </a:cubicBezTo>
                  <a:cubicBezTo>
                    <a:pt x="5522" y="1431206"/>
                    <a:pt x="0" y="1417875"/>
                    <a:pt x="0" y="1403975"/>
                  </a:cubicBezTo>
                  <a:lnTo>
                    <a:pt x="0" y="52412"/>
                  </a:lnTo>
                  <a:cubicBezTo>
                    <a:pt x="0" y="38511"/>
                    <a:pt x="5522" y="25180"/>
                    <a:pt x="15351" y="15351"/>
                  </a:cubicBezTo>
                  <a:cubicBezTo>
                    <a:pt x="25180" y="5522"/>
                    <a:pt x="38511" y="0"/>
                    <a:pt x="52412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68280" cy="1494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2859769" y="4231260"/>
            <a:ext cx="4135993" cy="5155960"/>
            <a:chOff x="0" y="0"/>
            <a:chExt cx="1168280" cy="14563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68280" cy="1456386"/>
            </a:xfrm>
            <a:custGeom>
              <a:avLst/>
              <a:gdLst/>
              <a:ahLst/>
              <a:cxnLst/>
              <a:rect r="r" b="b" t="t" l="l"/>
              <a:pathLst>
                <a:path h="1456386" w="1168280">
                  <a:moveTo>
                    <a:pt x="52412" y="0"/>
                  </a:moveTo>
                  <a:lnTo>
                    <a:pt x="1115868" y="0"/>
                  </a:lnTo>
                  <a:cubicBezTo>
                    <a:pt x="1144814" y="0"/>
                    <a:pt x="1168280" y="23465"/>
                    <a:pt x="1168280" y="52412"/>
                  </a:cubicBezTo>
                  <a:lnTo>
                    <a:pt x="1168280" y="1403975"/>
                  </a:lnTo>
                  <a:cubicBezTo>
                    <a:pt x="1168280" y="1417875"/>
                    <a:pt x="1162758" y="1431206"/>
                    <a:pt x="1152929" y="1441035"/>
                  </a:cubicBezTo>
                  <a:cubicBezTo>
                    <a:pt x="1143100" y="1450864"/>
                    <a:pt x="1129769" y="1456386"/>
                    <a:pt x="1115868" y="1456386"/>
                  </a:cubicBezTo>
                  <a:lnTo>
                    <a:pt x="52412" y="1456386"/>
                  </a:lnTo>
                  <a:cubicBezTo>
                    <a:pt x="38511" y="1456386"/>
                    <a:pt x="25180" y="1450864"/>
                    <a:pt x="15351" y="1441035"/>
                  </a:cubicBezTo>
                  <a:cubicBezTo>
                    <a:pt x="5522" y="1431206"/>
                    <a:pt x="0" y="1417875"/>
                    <a:pt x="0" y="1403975"/>
                  </a:cubicBezTo>
                  <a:lnTo>
                    <a:pt x="0" y="52412"/>
                  </a:lnTo>
                  <a:cubicBezTo>
                    <a:pt x="0" y="38511"/>
                    <a:pt x="5522" y="25180"/>
                    <a:pt x="15351" y="15351"/>
                  </a:cubicBezTo>
                  <a:cubicBezTo>
                    <a:pt x="25180" y="5522"/>
                    <a:pt x="38511" y="0"/>
                    <a:pt x="52412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68280" cy="1494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038821" y="3232391"/>
            <a:ext cx="642828" cy="1911109"/>
          </a:xfrm>
          <a:custGeom>
            <a:avLst/>
            <a:gdLst/>
            <a:ahLst/>
            <a:cxnLst/>
            <a:rect r="r" b="b" t="t" l="l"/>
            <a:pathLst>
              <a:path h="1911109" w="642828">
                <a:moveTo>
                  <a:pt x="0" y="0"/>
                </a:moveTo>
                <a:lnTo>
                  <a:pt x="642827" y="0"/>
                </a:lnTo>
                <a:lnTo>
                  <a:pt x="642827" y="1911109"/>
                </a:lnTo>
                <a:lnTo>
                  <a:pt x="0" y="191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06249" y="3360374"/>
            <a:ext cx="1384302" cy="1655143"/>
          </a:xfrm>
          <a:custGeom>
            <a:avLst/>
            <a:gdLst/>
            <a:ahLst/>
            <a:cxnLst/>
            <a:rect r="r" b="b" t="t" l="l"/>
            <a:pathLst>
              <a:path h="1655143" w="1384302">
                <a:moveTo>
                  <a:pt x="0" y="0"/>
                </a:moveTo>
                <a:lnTo>
                  <a:pt x="1384302" y="0"/>
                </a:lnTo>
                <a:lnTo>
                  <a:pt x="1384302" y="1655143"/>
                </a:lnTo>
                <a:lnTo>
                  <a:pt x="0" y="1655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48465" y="3360374"/>
            <a:ext cx="1158600" cy="1655143"/>
          </a:xfrm>
          <a:custGeom>
            <a:avLst/>
            <a:gdLst/>
            <a:ahLst/>
            <a:cxnLst/>
            <a:rect r="r" b="b" t="t" l="l"/>
            <a:pathLst>
              <a:path h="1655143" w="1158600">
                <a:moveTo>
                  <a:pt x="0" y="0"/>
                </a:moveTo>
                <a:lnTo>
                  <a:pt x="1158601" y="0"/>
                </a:lnTo>
                <a:lnTo>
                  <a:pt x="1158601" y="1655143"/>
                </a:lnTo>
                <a:lnTo>
                  <a:pt x="0" y="16551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06101" y="368767"/>
            <a:ext cx="11840164" cy="239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PREGUNTAS PROBLEMA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4238" y="5103050"/>
            <a:ext cx="4711994" cy="377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6"/>
              </a:lnSpc>
            </a:pPr>
            <a:r>
              <a:rPr lang="en-US" sz="26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¿Cómo pueden las empresas de logística B2B anticipar la demanda y optimizar sus flujos de transporte para reducir costos y mejorar la eficiencia operativa?</a:t>
            </a:r>
          </a:p>
          <a:p>
            <a:pPr algn="ctr">
              <a:lnSpc>
                <a:spcPts val="434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942403" y="5103050"/>
            <a:ext cx="4711994" cy="268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6"/>
              </a:lnSpc>
            </a:pPr>
            <a:r>
              <a:rPr lang="en-US" sz="26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¿De qué manera se pueden optimizar los servicios de entrega utilizando modelos de machine learning y algoritmos de optimización?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71768" y="5103050"/>
            <a:ext cx="4711994" cy="268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6"/>
              </a:lnSpc>
            </a:pPr>
            <a:r>
              <a:rPr lang="en-US" sz="26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¿Cómo pueden las empresas aprovechar el análisis de datos en tiempo real para mejorar la toma de decisiones en la gestión logística?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4842047" y="-2769341"/>
            <a:ext cx="4036291" cy="8175326"/>
            <a:chOff x="0" y="0"/>
            <a:chExt cx="1063056" cy="2153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056" cy="2153172"/>
            </a:xfrm>
            <a:custGeom>
              <a:avLst/>
              <a:gdLst/>
              <a:ahLst/>
              <a:cxnLst/>
              <a:rect r="r" b="b" t="t" l="l"/>
              <a:pathLst>
                <a:path h="2153172" w="1063056">
                  <a:moveTo>
                    <a:pt x="53706" y="0"/>
                  </a:moveTo>
                  <a:lnTo>
                    <a:pt x="1009350" y="0"/>
                  </a:lnTo>
                  <a:cubicBezTo>
                    <a:pt x="1039011" y="0"/>
                    <a:pt x="1063056" y="24045"/>
                    <a:pt x="1063056" y="53706"/>
                  </a:cubicBezTo>
                  <a:lnTo>
                    <a:pt x="1063056" y="2099466"/>
                  </a:lnTo>
                  <a:cubicBezTo>
                    <a:pt x="1063056" y="2113710"/>
                    <a:pt x="1057398" y="2127370"/>
                    <a:pt x="1047326" y="2137442"/>
                  </a:cubicBezTo>
                  <a:cubicBezTo>
                    <a:pt x="1037254" y="2147514"/>
                    <a:pt x="1023594" y="2153172"/>
                    <a:pt x="1009350" y="2153172"/>
                  </a:cubicBezTo>
                  <a:lnTo>
                    <a:pt x="53706" y="2153172"/>
                  </a:lnTo>
                  <a:cubicBezTo>
                    <a:pt x="39462" y="2153172"/>
                    <a:pt x="25802" y="2147514"/>
                    <a:pt x="15730" y="2137442"/>
                  </a:cubicBezTo>
                  <a:cubicBezTo>
                    <a:pt x="5658" y="2127370"/>
                    <a:pt x="0" y="2113710"/>
                    <a:pt x="0" y="2099466"/>
                  </a:cubicBezTo>
                  <a:lnTo>
                    <a:pt x="0" y="53706"/>
                  </a:lnTo>
                  <a:cubicBezTo>
                    <a:pt x="0" y="39462"/>
                    <a:pt x="5658" y="25802"/>
                    <a:pt x="15730" y="15730"/>
                  </a:cubicBezTo>
                  <a:cubicBezTo>
                    <a:pt x="25802" y="5658"/>
                    <a:pt x="39462" y="0"/>
                    <a:pt x="53706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3056" cy="2191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27478" y="2099463"/>
            <a:ext cx="10842268" cy="1285971"/>
            <a:chOff x="0" y="0"/>
            <a:chExt cx="2311883" cy="2742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1883" cy="274206"/>
            </a:xfrm>
            <a:custGeom>
              <a:avLst/>
              <a:gdLst/>
              <a:ahLst/>
              <a:cxnLst/>
              <a:rect r="r" b="b" t="t" l="l"/>
              <a:pathLst>
                <a:path h="274206" w="2311883">
                  <a:moveTo>
                    <a:pt x="36417" y="0"/>
                  </a:moveTo>
                  <a:lnTo>
                    <a:pt x="2275467" y="0"/>
                  </a:lnTo>
                  <a:cubicBezTo>
                    <a:pt x="2285125" y="0"/>
                    <a:pt x="2294388" y="3837"/>
                    <a:pt x="2301217" y="10666"/>
                  </a:cubicBezTo>
                  <a:cubicBezTo>
                    <a:pt x="2308047" y="17496"/>
                    <a:pt x="2311883" y="26758"/>
                    <a:pt x="2311883" y="36417"/>
                  </a:cubicBezTo>
                  <a:lnTo>
                    <a:pt x="2311883" y="237789"/>
                  </a:lnTo>
                  <a:cubicBezTo>
                    <a:pt x="2311883" y="247448"/>
                    <a:pt x="2308047" y="256710"/>
                    <a:pt x="2301217" y="263540"/>
                  </a:cubicBezTo>
                  <a:cubicBezTo>
                    <a:pt x="2294388" y="270369"/>
                    <a:pt x="2285125" y="274206"/>
                    <a:pt x="2275467" y="274206"/>
                  </a:cubicBezTo>
                  <a:lnTo>
                    <a:pt x="36417" y="274206"/>
                  </a:lnTo>
                  <a:cubicBezTo>
                    <a:pt x="26758" y="274206"/>
                    <a:pt x="17496" y="270369"/>
                    <a:pt x="10666" y="263540"/>
                  </a:cubicBezTo>
                  <a:cubicBezTo>
                    <a:pt x="3837" y="256710"/>
                    <a:pt x="0" y="247448"/>
                    <a:pt x="0" y="237789"/>
                  </a:cubicBezTo>
                  <a:lnTo>
                    <a:pt x="0" y="36417"/>
                  </a:lnTo>
                  <a:cubicBezTo>
                    <a:pt x="0" y="26758"/>
                    <a:pt x="3837" y="17496"/>
                    <a:pt x="10666" y="10666"/>
                  </a:cubicBezTo>
                  <a:cubicBezTo>
                    <a:pt x="17496" y="3837"/>
                    <a:pt x="26758" y="0"/>
                    <a:pt x="364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11883" cy="312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997075" y="2025905"/>
            <a:ext cx="2330980" cy="1359528"/>
          </a:xfrm>
          <a:custGeom>
            <a:avLst/>
            <a:gdLst/>
            <a:ahLst/>
            <a:cxnLst/>
            <a:rect r="r" b="b" t="t" l="l"/>
            <a:pathLst>
              <a:path h="1359528" w="2330980">
                <a:moveTo>
                  <a:pt x="0" y="0"/>
                </a:moveTo>
                <a:lnTo>
                  <a:pt x="2330980" y="0"/>
                </a:lnTo>
                <a:lnTo>
                  <a:pt x="2330980" y="1359528"/>
                </a:lnTo>
                <a:lnTo>
                  <a:pt x="0" y="135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79" r="0" b="-357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587018" y="2290051"/>
            <a:ext cx="812034" cy="812034"/>
          </a:xfrm>
          <a:custGeom>
            <a:avLst/>
            <a:gdLst/>
            <a:ahLst/>
            <a:cxnLst/>
            <a:rect r="r" b="b" t="t" l="l"/>
            <a:pathLst>
              <a:path h="812034" w="812034">
                <a:moveTo>
                  <a:pt x="0" y="0"/>
                </a:moveTo>
                <a:lnTo>
                  <a:pt x="812034" y="0"/>
                </a:lnTo>
                <a:lnTo>
                  <a:pt x="812034" y="812033"/>
                </a:lnTo>
                <a:lnTo>
                  <a:pt x="0" y="812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83632" y="2382812"/>
            <a:ext cx="1781478" cy="719272"/>
          </a:xfrm>
          <a:custGeom>
            <a:avLst/>
            <a:gdLst/>
            <a:ahLst/>
            <a:cxnLst/>
            <a:rect r="r" b="b" t="t" l="l"/>
            <a:pathLst>
              <a:path h="719272" w="1781478">
                <a:moveTo>
                  <a:pt x="0" y="0"/>
                </a:moveTo>
                <a:lnTo>
                  <a:pt x="1781479" y="0"/>
                </a:lnTo>
                <a:lnTo>
                  <a:pt x="1781479" y="719272"/>
                </a:lnTo>
                <a:lnTo>
                  <a:pt x="0" y="719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31582" y="2382812"/>
            <a:ext cx="655437" cy="719272"/>
          </a:xfrm>
          <a:custGeom>
            <a:avLst/>
            <a:gdLst/>
            <a:ahLst/>
            <a:cxnLst/>
            <a:rect r="r" b="b" t="t" l="l"/>
            <a:pathLst>
              <a:path h="719272" w="655437">
                <a:moveTo>
                  <a:pt x="0" y="0"/>
                </a:moveTo>
                <a:lnTo>
                  <a:pt x="655436" y="0"/>
                </a:lnTo>
                <a:lnTo>
                  <a:pt x="655436" y="719272"/>
                </a:lnTo>
                <a:lnTo>
                  <a:pt x="0" y="719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497275" y="3972722"/>
            <a:ext cx="7583982" cy="4350081"/>
            <a:chOff x="0" y="0"/>
            <a:chExt cx="7981950" cy="45783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A1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-20429" t="-3664" r="-11260" b="-14697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5328055" y="2576199"/>
            <a:ext cx="1536227" cy="332498"/>
          </a:xfrm>
          <a:custGeom>
            <a:avLst/>
            <a:gdLst/>
            <a:ahLst/>
            <a:cxnLst/>
            <a:rect r="r" b="b" t="t" l="l"/>
            <a:pathLst>
              <a:path h="332498" w="1536227">
                <a:moveTo>
                  <a:pt x="0" y="0"/>
                </a:moveTo>
                <a:lnTo>
                  <a:pt x="1536227" y="0"/>
                </a:lnTo>
                <a:lnTo>
                  <a:pt x="1536227" y="332498"/>
                </a:lnTo>
                <a:lnTo>
                  <a:pt x="0" y="332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89" t="0" r="-1489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28382" y="835899"/>
            <a:ext cx="13182186" cy="11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EXPLORACIÓN DE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9119" y="2133604"/>
            <a:ext cx="8898682" cy="774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3"/>
              </a:lnSpc>
            </a:pPr>
            <a:r>
              <a:rPr lang="en-US" sz="226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 establece una conexión con la base de datos </a:t>
            </a:r>
            <a:r>
              <a:rPr lang="en-US" sz="2263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PostgreSQL </a:t>
            </a:r>
            <a:r>
              <a:rPr lang="en-US" sz="226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para extraer información relevante de los clientes, incluyendo su sucursal, con el objetivo de </a:t>
            </a:r>
            <a:r>
              <a:rPr lang="en-US" sz="2263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facilitar su identificación dentro del análisis.</a:t>
            </a:r>
          </a:p>
          <a:p>
            <a:pPr algn="ctr">
              <a:lnSpc>
                <a:spcPts val="3643"/>
              </a:lnSpc>
            </a:pPr>
            <a:r>
              <a:rPr lang="en-US" sz="226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Posteriormente, se realiza una exploración inicial del conjunto de datos utilizando la librería </a:t>
            </a:r>
            <a:r>
              <a:rPr lang="en-US" sz="2263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pandas</a:t>
            </a:r>
            <a:r>
              <a:rPr lang="en-US" sz="226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</a:t>
            </a:r>
          </a:p>
          <a:p>
            <a:pPr algn="ctr">
              <a:lnSpc>
                <a:spcPts val="3643"/>
              </a:lnSpc>
            </a:pPr>
          </a:p>
          <a:p>
            <a:pPr algn="ctr">
              <a:lnSpc>
                <a:spcPts val="3643"/>
              </a:lnSpc>
            </a:pPr>
            <a:r>
              <a:rPr lang="en-US" sz="226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 emplea</a:t>
            </a:r>
            <a:r>
              <a:rPr lang="en-US" sz="2263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.head()</a:t>
            </a:r>
            <a:r>
              <a:rPr lang="en-US" sz="226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obtener una vista preliminar de las primeras cinco filas y</a:t>
            </a:r>
            <a:r>
              <a:rPr lang="en-US" sz="2263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.tail()</a:t>
            </a:r>
            <a:r>
              <a:rPr lang="en-US" sz="226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para inspeccionar las últimas cinco. Para comprender la estructura general del dataset, se consulta su dimensión con </a:t>
            </a:r>
            <a:r>
              <a:rPr lang="en-US" sz="2263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.shape</a:t>
            </a:r>
            <a:r>
              <a:rPr lang="en-US" sz="226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y se analiza la lista de columnas disponibles para identificar las variables más relevantes.</a:t>
            </a:r>
          </a:p>
          <a:p>
            <a:pPr algn="ctr">
              <a:lnSpc>
                <a:spcPts val="3643"/>
              </a:lnSpc>
            </a:pPr>
          </a:p>
          <a:p>
            <a:pPr algn="ctr">
              <a:lnSpc>
                <a:spcPts val="3643"/>
              </a:lnSpc>
            </a:pPr>
            <a:r>
              <a:rPr lang="en-US" sz="226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 base en este análisis exploratorio, se seleccionan las características más significativas y se almacenan en una </a:t>
            </a:r>
            <a:r>
              <a:rPr lang="en-US" sz="2263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variable principal</a:t>
            </a:r>
            <a:r>
              <a:rPr lang="en-US" sz="2263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servirá como insumo para los procesos posteriores de limpieza, transformación y modelado de datos.</a:t>
            </a:r>
          </a:p>
          <a:p>
            <a:pPr algn="ctr">
              <a:lnSpc>
                <a:spcPts val="364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11459" y="-2267064"/>
            <a:ext cx="14943698" cy="12749159"/>
            <a:chOff x="0" y="0"/>
            <a:chExt cx="3935789" cy="3357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35789" cy="3357803"/>
            </a:xfrm>
            <a:custGeom>
              <a:avLst/>
              <a:gdLst/>
              <a:ahLst/>
              <a:cxnLst/>
              <a:rect r="r" b="b" t="t" l="l"/>
              <a:pathLst>
                <a:path h="3357803" w="3935789">
                  <a:moveTo>
                    <a:pt x="0" y="0"/>
                  </a:moveTo>
                  <a:lnTo>
                    <a:pt x="3935789" y="0"/>
                  </a:lnTo>
                  <a:lnTo>
                    <a:pt x="3935789" y="3357803"/>
                  </a:lnTo>
                  <a:lnTo>
                    <a:pt x="0" y="33578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35789" cy="339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-3958228" y="2446250"/>
            <a:ext cx="11850027" cy="5089347"/>
            <a:chOff x="0" y="0"/>
            <a:chExt cx="3120995" cy="1340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20995" cy="1340404"/>
            </a:xfrm>
            <a:custGeom>
              <a:avLst/>
              <a:gdLst/>
              <a:ahLst/>
              <a:cxnLst/>
              <a:rect r="r" b="b" t="t" l="l"/>
              <a:pathLst>
                <a:path h="1340404" w="3120995">
                  <a:moveTo>
                    <a:pt x="18293" y="0"/>
                  </a:moveTo>
                  <a:lnTo>
                    <a:pt x="3102702" y="0"/>
                  </a:lnTo>
                  <a:cubicBezTo>
                    <a:pt x="3107553" y="0"/>
                    <a:pt x="3112206" y="1927"/>
                    <a:pt x="3115637" y="5358"/>
                  </a:cubicBezTo>
                  <a:cubicBezTo>
                    <a:pt x="3119068" y="8789"/>
                    <a:pt x="3120995" y="13441"/>
                    <a:pt x="3120995" y="18293"/>
                  </a:cubicBezTo>
                  <a:lnTo>
                    <a:pt x="3120995" y="1322111"/>
                  </a:lnTo>
                  <a:cubicBezTo>
                    <a:pt x="3120995" y="1326963"/>
                    <a:pt x="3119068" y="1331616"/>
                    <a:pt x="3115637" y="1335046"/>
                  </a:cubicBezTo>
                  <a:cubicBezTo>
                    <a:pt x="3112206" y="1338477"/>
                    <a:pt x="3107553" y="1340404"/>
                    <a:pt x="3102702" y="1340404"/>
                  </a:cubicBezTo>
                  <a:lnTo>
                    <a:pt x="18293" y="1340404"/>
                  </a:lnTo>
                  <a:cubicBezTo>
                    <a:pt x="8190" y="1340404"/>
                    <a:pt x="0" y="1332214"/>
                    <a:pt x="0" y="1322111"/>
                  </a:cubicBezTo>
                  <a:lnTo>
                    <a:pt x="0" y="18293"/>
                  </a:lnTo>
                  <a:cubicBezTo>
                    <a:pt x="0" y="8190"/>
                    <a:pt x="8190" y="0"/>
                    <a:pt x="18293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20995" cy="1378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34490" y="2835582"/>
            <a:ext cx="13391022" cy="2802148"/>
          </a:xfrm>
          <a:custGeom>
            <a:avLst/>
            <a:gdLst/>
            <a:ahLst/>
            <a:cxnLst/>
            <a:rect r="r" b="b" t="t" l="l"/>
            <a:pathLst>
              <a:path h="2802148" w="13391022">
                <a:moveTo>
                  <a:pt x="0" y="0"/>
                </a:moveTo>
                <a:lnTo>
                  <a:pt x="13391023" y="0"/>
                </a:lnTo>
                <a:lnTo>
                  <a:pt x="13391023" y="2802149"/>
                </a:lnTo>
                <a:lnTo>
                  <a:pt x="0" y="2802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43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351" y="952500"/>
            <a:ext cx="3668476" cy="776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1225" indent="-195613" lvl="1">
              <a:lnSpc>
                <a:spcPts val="3098"/>
              </a:lnSpc>
              <a:buFont typeface="Arial"/>
              <a:buChar char="•"/>
            </a:pPr>
            <a:r>
              <a:rPr lang="en-US" sz="1812" spc="1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OPERADORA AVÍCOLA DE COLOMBIA S.A.S es el principal cliente, concentrando el mayor volumen de demanda.</a:t>
            </a:r>
          </a:p>
          <a:p>
            <a:pPr algn="l" marL="391225" indent="-195613" lvl="1">
              <a:lnSpc>
                <a:spcPts val="3098"/>
              </a:lnSpc>
              <a:buFont typeface="Arial"/>
              <a:buChar char="•"/>
            </a:pPr>
            <a:r>
              <a:rPr lang="en-US" sz="1812" spc="1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 observa un crecimiento en la demanda total durante los meses analizados, con picos en febrero y marzo respecto a enero.</a:t>
            </a:r>
          </a:p>
          <a:p>
            <a:pPr algn="l" marL="391225" indent="-195613" lvl="1">
              <a:lnSpc>
                <a:spcPts val="3098"/>
              </a:lnSpc>
              <a:buFont typeface="Arial"/>
              <a:buChar char="•"/>
            </a:pPr>
            <a:r>
              <a:rPr lang="en-US" sz="1812" spc="1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mayoría de los clientes presentan una demanda estable y considerablemente menor en comparación con el principal comprador.</a:t>
            </a:r>
          </a:p>
          <a:p>
            <a:pPr algn="l" marL="391225" indent="-195613" lvl="1">
              <a:lnSpc>
                <a:spcPts val="3098"/>
              </a:lnSpc>
              <a:buFont typeface="Arial"/>
              <a:buChar char="•"/>
            </a:pPr>
            <a:r>
              <a:rPr lang="en-US" sz="1812" spc="1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 los últimos meses, AVÍCOLA MILUC, TRIPLE Y y POLLO OLÍMPICO han mostrado un mayor interés en adquirir servicios de transporte hacia el cierre del año.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62966" y="515438"/>
            <a:ext cx="11218557" cy="100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43"/>
              </a:lnSpc>
              <a:spcBef>
                <a:spcPct val="0"/>
              </a:spcBef>
            </a:pPr>
            <a:r>
              <a:rPr lang="en-US" b="true" sz="6486" spc="123">
                <a:solidFill>
                  <a:srgbClr val="00183B"/>
                </a:solidFill>
                <a:latin typeface="Muli Heavy"/>
                <a:ea typeface="Muli Heavy"/>
                <a:cs typeface="Muli Heavy"/>
                <a:sym typeface="Muli Heavy"/>
              </a:rPr>
              <a:t>DEMANDA DE CLIENTES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7099" y="2533760"/>
            <a:ext cx="8187649" cy="30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2"/>
              </a:lnSpc>
              <a:spcBef>
                <a:spcPct val="0"/>
              </a:spcBef>
            </a:pPr>
            <a:r>
              <a:rPr lang="en-US" sz="2001" spc="38">
                <a:solidFill>
                  <a:srgbClr val="00183B"/>
                </a:solidFill>
                <a:latin typeface="Muli"/>
                <a:ea typeface="Muli"/>
                <a:cs typeface="Muli"/>
                <a:sym typeface="Muli"/>
              </a:rPr>
              <a:t>GRÁFICO 1,  CLIENTES EN LOS PRIMEROS 3 MESES 2024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658828" y="6814958"/>
            <a:ext cx="13391022" cy="2633734"/>
          </a:xfrm>
          <a:custGeom>
            <a:avLst/>
            <a:gdLst/>
            <a:ahLst/>
            <a:cxnLst/>
            <a:rect r="r" b="b" t="t" l="l"/>
            <a:pathLst>
              <a:path h="2633734" w="13391022">
                <a:moveTo>
                  <a:pt x="0" y="0"/>
                </a:moveTo>
                <a:lnTo>
                  <a:pt x="13391023" y="0"/>
                </a:lnTo>
                <a:lnTo>
                  <a:pt x="13391023" y="2633733"/>
                </a:lnTo>
                <a:lnTo>
                  <a:pt x="0" y="263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876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50175" y="5885250"/>
            <a:ext cx="8187649" cy="30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2"/>
              </a:lnSpc>
              <a:spcBef>
                <a:spcPct val="0"/>
              </a:spcBef>
            </a:pPr>
            <a:r>
              <a:rPr lang="en-US" sz="2001" spc="38">
                <a:solidFill>
                  <a:srgbClr val="00183B"/>
                </a:solidFill>
                <a:latin typeface="Muli"/>
                <a:ea typeface="Muli"/>
                <a:cs typeface="Muli"/>
                <a:sym typeface="Muli"/>
              </a:rPr>
              <a:t>GRÁFICO 2,  CLIENTES EN LIOS ÚLTIMOS  3 MESES 2024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65004" y="1619664"/>
            <a:ext cx="10214481" cy="28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8"/>
              </a:lnSpc>
              <a:spcBef>
                <a:spcPct val="0"/>
              </a:spcBef>
            </a:pPr>
            <a:r>
              <a:rPr lang="en-US" sz="178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la cantidad de productos adquiridos por cada cliente como la distribución de la demanda por mes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48560" y="-1469571"/>
            <a:ext cx="17634857" cy="1322614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5400000">
            <a:off x="5323702" y="-2791889"/>
            <a:ext cx="7640596" cy="20739065"/>
            <a:chOff x="0" y="0"/>
            <a:chExt cx="2012338" cy="5462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2338" cy="5462141"/>
            </a:xfrm>
            <a:custGeom>
              <a:avLst/>
              <a:gdLst/>
              <a:ahLst/>
              <a:cxnLst/>
              <a:rect r="r" b="b" t="t" l="l"/>
              <a:pathLst>
                <a:path h="5462141" w="2012338">
                  <a:moveTo>
                    <a:pt x="28371" y="0"/>
                  </a:moveTo>
                  <a:lnTo>
                    <a:pt x="1983967" y="0"/>
                  </a:lnTo>
                  <a:cubicBezTo>
                    <a:pt x="1999636" y="0"/>
                    <a:pt x="2012338" y="12702"/>
                    <a:pt x="2012338" y="28371"/>
                  </a:cubicBezTo>
                  <a:lnTo>
                    <a:pt x="2012338" y="5433769"/>
                  </a:lnTo>
                  <a:cubicBezTo>
                    <a:pt x="2012338" y="5449438"/>
                    <a:pt x="1999636" y="5462141"/>
                    <a:pt x="1983967" y="5462141"/>
                  </a:cubicBezTo>
                  <a:lnTo>
                    <a:pt x="28371" y="5462141"/>
                  </a:lnTo>
                  <a:cubicBezTo>
                    <a:pt x="12702" y="5462141"/>
                    <a:pt x="0" y="5449438"/>
                    <a:pt x="0" y="5433769"/>
                  </a:cubicBezTo>
                  <a:lnTo>
                    <a:pt x="0" y="28371"/>
                  </a:lnTo>
                  <a:cubicBezTo>
                    <a:pt x="0" y="12702"/>
                    <a:pt x="12702" y="0"/>
                    <a:pt x="28371" y="0"/>
                  </a:cubicBezTo>
                  <a:close/>
                </a:path>
              </a:pathLst>
            </a:custGeom>
            <a:solidFill>
              <a:srgbClr val="000A1F">
                <a:alpha val="7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12338" cy="5500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0915" y="4542555"/>
            <a:ext cx="927508" cy="958615"/>
            <a:chOff x="0" y="0"/>
            <a:chExt cx="716657" cy="7406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6657" cy="740693"/>
            </a:xfrm>
            <a:custGeom>
              <a:avLst/>
              <a:gdLst/>
              <a:ahLst/>
              <a:cxnLst/>
              <a:rect r="r" b="b" t="t" l="l"/>
              <a:pathLst>
                <a:path h="740693" w="716657">
                  <a:moveTo>
                    <a:pt x="250410" y="0"/>
                  </a:moveTo>
                  <a:lnTo>
                    <a:pt x="466247" y="0"/>
                  </a:lnTo>
                  <a:cubicBezTo>
                    <a:pt x="532660" y="0"/>
                    <a:pt x="596353" y="26382"/>
                    <a:pt x="643314" y="73343"/>
                  </a:cubicBezTo>
                  <a:cubicBezTo>
                    <a:pt x="690275" y="120305"/>
                    <a:pt x="716657" y="183997"/>
                    <a:pt x="716657" y="250410"/>
                  </a:cubicBezTo>
                  <a:lnTo>
                    <a:pt x="716657" y="490283"/>
                  </a:lnTo>
                  <a:cubicBezTo>
                    <a:pt x="716657" y="556696"/>
                    <a:pt x="690275" y="620389"/>
                    <a:pt x="643314" y="667350"/>
                  </a:cubicBezTo>
                  <a:cubicBezTo>
                    <a:pt x="596353" y="714311"/>
                    <a:pt x="532660" y="740693"/>
                    <a:pt x="466247" y="740693"/>
                  </a:cubicBezTo>
                  <a:lnTo>
                    <a:pt x="250410" y="740693"/>
                  </a:lnTo>
                  <a:cubicBezTo>
                    <a:pt x="183997" y="740693"/>
                    <a:pt x="120305" y="714311"/>
                    <a:pt x="73343" y="667350"/>
                  </a:cubicBezTo>
                  <a:cubicBezTo>
                    <a:pt x="26382" y="620389"/>
                    <a:pt x="0" y="556696"/>
                    <a:pt x="0" y="490283"/>
                  </a:cubicBezTo>
                  <a:lnTo>
                    <a:pt x="0" y="250410"/>
                  </a:lnTo>
                  <a:cubicBezTo>
                    <a:pt x="0" y="183997"/>
                    <a:pt x="26382" y="120305"/>
                    <a:pt x="73343" y="73343"/>
                  </a:cubicBezTo>
                  <a:cubicBezTo>
                    <a:pt x="120305" y="26382"/>
                    <a:pt x="183997" y="0"/>
                    <a:pt x="25041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716657" cy="759743"/>
            </a:xfrm>
            <a:prstGeom prst="rect">
              <a:avLst/>
            </a:prstGeom>
          </p:spPr>
          <p:txBody>
            <a:bodyPr anchor="ctr" rtlCol="false" tIns="26301" lIns="26301" bIns="26301" rIns="26301"/>
            <a:lstStyle/>
            <a:p>
              <a:pPr algn="ctr">
                <a:lnSpc>
                  <a:spcPts val="137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30392" y="4542555"/>
            <a:ext cx="927508" cy="958615"/>
            <a:chOff x="0" y="0"/>
            <a:chExt cx="716657" cy="7406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6657" cy="740693"/>
            </a:xfrm>
            <a:custGeom>
              <a:avLst/>
              <a:gdLst/>
              <a:ahLst/>
              <a:cxnLst/>
              <a:rect r="r" b="b" t="t" l="l"/>
              <a:pathLst>
                <a:path h="740693" w="716657">
                  <a:moveTo>
                    <a:pt x="250410" y="0"/>
                  </a:moveTo>
                  <a:lnTo>
                    <a:pt x="466247" y="0"/>
                  </a:lnTo>
                  <a:cubicBezTo>
                    <a:pt x="532660" y="0"/>
                    <a:pt x="596353" y="26382"/>
                    <a:pt x="643314" y="73343"/>
                  </a:cubicBezTo>
                  <a:cubicBezTo>
                    <a:pt x="690275" y="120305"/>
                    <a:pt x="716657" y="183997"/>
                    <a:pt x="716657" y="250410"/>
                  </a:cubicBezTo>
                  <a:lnTo>
                    <a:pt x="716657" y="490283"/>
                  </a:lnTo>
                  <a:cubicBezTo>
                    <a:pt x="716657" y="556696"/>
                    <a:pt x="690275" y="620389"/>
                    <a:pt x="643314" y="667350"/>
                  </a:cubicBezTo>
                  <a:cubicBezTo>
                    <a:pt x="596353" y="714311"/>
                    <a:pt x="532660" y="740693"/>
                    <a:pt x="466247" y="740693"/>
                  </a:cubicBezTo>
                  <a:lnTo>
                    <a:pt x="250410" y="740693"/>
                  </a:lnTo>
                  <a:cubicBezTo>
                    <a:pt x="183997" y="740693"/>
                    <a:pt x="120305" y="714311"/>
                    <a:pt x="73343" y="667350"/>
                  </a:cubicBezTo>
                  <a:cubicBezTo>
                    <a:pt x="26382" y="620389"/>
                    <a:pt x="0" y="556696"/>
                    <a:pt x="0" y="490283"/>
                  </a:cubicBezTo>
                  <a:lnTo>
                    <a:pt x="0" y="250410"/>
                  </a:lnTo>
                  <a:cubicBezTo>
                    <a:pt x="0" y="183997"/>
                    <a:pt x="26382" y="120305"/>
                    <a:pt x="73343" y="73343"/>
                  </a:cubicBezTo>
                  <a:cubicBezTo>
                    <a:pt x="120305" y="26382"/>
                    <a:pt x="183997" y="0"/>
                    <a:pt x="25041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16657" cy="759743"/>
            </a:xfrm>
            <a:prstGeom prst="rect">
              <a:avLst/>
            </a:prstGeom>
          </p:spPr>
          <p:txBody>
            <a:bodyPr anchor="ctr" rtlCol="false" tIns="26301" lIns="26301" bIns="26301" rIns="26301"/>
            <a:lstStyle/>
            <a:p>
              <a:pPr algn="ctr">
                <a:lnSpc>
                  <a:spcPts val="137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69869" y="4542555"/>
            <a:ext cx="927508" cy="958615"/>
            <a:chOff x="0" y="0"/>
            <a:chExt cx="716657" cy="7406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6657" cy="740693"/>
            </a:xfrm>
            <a:custGeom>
              <a:avLst/>
              <a:gdLst/>
              <a:ahLst/>
              <a:cxnLst/>
              <a:rect r="r" b="b" t="t" l="l"/>
              <a:pathLst>
                <a:path h="740693" w="716657">
                  <a:moveTo>
                    <a:pt x="250410" y="0"/>
                  </a:moveTo>
                  <a:lnTo>
                    <a:pt x="466247" y="0"/>
                  </a:lnTo>
                  <a:cubicBezTo>
                    <a:pt x="532660" y="0"/>
                    <a:pt x="596353" y="26382"/>
                    <a:pt x="643314" y="73343"/>
                  </a:cubicBezTo>
                  <a:cubicBezTo>
                    <a:pt x="690275" y="120305"/>
                    <a:pt x="716657" y="183997"/>
                    <a:pt x="716657" y="250410"/>
                  </a:cubicBezTo>
                  <a:lnTo>
                    <a:pt x="716657" y="490283"/>
                  </a:lnTo>
                  <a:cubicBezTo>
                    <a:pt x="716657" y="556696"/>
                    <a:pt x="690275" y="620389"/>
                    <a:pt x="643314" y="667350"/>
                  </a:cubicBezTo>
                  <a:cubicBezTo>
                    <a:pt x="596353" y="714311"/>
                    <a:pt x="532660" y="740693"/>
                    <a:pt x="466247" y="740693"/>
                  </a:cubicBezTo>
                  <a:lnTo>
                    <a:pt x="250410" y="740693"/>
                  </a:lnTo>
                  <a:cubicBezTo>
                    <a:pt x="183997" y="740693"/>
                    <a:pt x="120305" y="714311"/>
                    <a:pt x="73343" y="667350"/>
                  </a:cubicBezTo>
                  <a:cubicBezTo>
                    <a:pt x="26382" y="620389"/>
                    <a:pt x="0" y="556696"/>
                    <a:pt x="0" y="490283"/>
                  </a:cubicBezTo>
                  <a:lnTo>
                    <a:pt x="0" y="250410"/>
                  </a:lnTo>
                  <a:cubicBezTo>
                    <a:pt x="0" y="183997"/>
                    <a:pt x="26382" y="120305"/>
                    <a:pt x="73343" y="73343"/>
                  </a:cubicBezTo>
                  <a:cubicBezTo>
                    <a:pt x="120305" y="26382"/>
                    <a:pt x="183997" y="0"/>
                    <a:pt x="25041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16657" cy="759743"/>
            </a:xfrm>
            <a:prstGeom prst="rect">
              <a:avLst/>
            </a:prstGeom>
          </p:spPr>
          <p:txBody>
            <a:bodyPr anchor="ctr" rtlCol="false" tIns="26301" lIns="26301" bIns="26301" rIns="26301"/>
            <a:lstStyle/>
            <a:p>
              <a:pPr algn="ctr">
                <a:lnSpc>
                  <a:spcPts val="137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66930" y="4648200"/>
            <a:ext cx="482721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Exploracion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78865" y="4648200"/>
            <a:ext cx="482721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Categorizar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0915" y="5970079"/>
            <a:ext cx="4499577" cy="238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</a:pPr>
            <a:r>
              <a:rPr lang="en-US" sz="1999" spc="1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Sobre la variable principal, se analiza el tipo de dato de cada columna del dataset mediante .dtypes, permitiendo identificar si corresponden a variables categóricas (tipo object) o numéricas (tipo float o int).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66604" y="5970079"/>
            <a:ext cx="4585275" cy="198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</a:pPr>
            <a:r>
              <a:rPr lang="en-US" sz="1999" spc="1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 categorizan las columnas para detectar valores nulos y datos duplicados, lo que facilita su tratamiento en las siguientes etapas del proceso.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127" y="4747370"/>
            <a:ext cx="652573" cy="66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7"/>
              </a:lnSpc>
              <a:spcBef>
                <a:spcPct val="0"/>
              </a:spcBef>
            </a:pPr>
            <a:r>
              <a:rPr lang="en-US" b="true" sz="5120" u="none">
                <a:solidFill>
                  <a:srgbClr val="000A1F"/>
                </a:solidFill>
                <a:latin typeface="Muli Heavy"/>
                <a:ea typeface="Muli Heavy"/>
                <a:cs typeface="Muli Heavy"/>
                <a:sym typeface="Muli Heavy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66604" y="4747370"/>
            <a:ext cx="652573" cy="66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7"/>
              </a:lnSpc>
              <a:spcBef>
                <a:spcPct val="0"/>
              </a:spcBef>
            </a:pPr>
            <a:r>
              <a:rPr lang="en-US" b="true" sz="5120">
                <a:solidFill>
                  <a:srgbClr val="000A1F"/>
                </a:solidFill>
                <a:latin typeface="Muli Heavy"/>
                <a:ea typeface="Muli Heavy"/>
                <a:cs typeface="Muli Heavy"/>
                <a:sym typeface="Muli Heavy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06081" y="5970079"/>
            <a:ext cx="4753219" cy="198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</a:pPr>
            <a:r>
              <a:rPr lang="en-US" sz="1999" spc="1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 normalizan los nombres de las columnas para garantizar coherencia en la nomenclatura, y obtener datos únicos, con el fin de mejorar la calidad del dataset.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49802" y="4547346"/>
            <a:ext cx="3609498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Normalizacion y depuracion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06081" y="4747370"/>
            <a:ext cx="652573" cy="66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7"/>
              </a:lnSpc>
              <a:spcBef>
                <a:spcPct val="0"/>
              </a:spcBef>
            </a:pPr>
            <a:r>
              <a:rPr lang="en-US" b="true" sz="5120">
                <a:solidFill>
                  <a:srgbClr val="000A1F"/>
                </a:solidFill>
                <a:latin typeface="Muli Heavy"/>
                <a:ea typeface="Muli Heavy"/>
                <a:cs typeface="Muli Heavy"/>
                <a:sym typeface="Muli Heavy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4715" y="367618"/>
            <a:ext cx="8071646" cy="11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IMPUTACIÓN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54669" y="1433799"/>
            <a:ext cx="8071646" cy="119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451"/>
              </a:lnSpc>
              <a:spcBef>
                <a:spcPct val="0"/>
              </a:spcBef>
            </a:pPr>
            <a:r>
              <a:rPr lang="en-US" b="true" sz="762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SIMPLE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DAGh8VWDIZo</dc:identifier>
  <dcterms:modified xsi:type="dcterms:W3CDTF">2011-08-01T06:04:30Z</dcterms:modified>
  <cp:revision>1</cp:revision>
  <dc:title>Presentación Empresarial para Proyectos de Negocio Profesional Simple Azul</dc:title>
</cp:coreProperties>
</file>